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305" r:id="rId5"/>
    <p:sldId id="260" r:id="rId6"/>
    <p:sldId id="261" r:id="rId7"/>
    <p:sldId id="262" r:id="rId8"/>
    <p:sldId id="263" r:id="rId9"/>
    <p:sldId id="264" r:id="rId10"/>
    <p:sldId id="306" r:id="rId11"/>
    <p:sldId id="285" r:id="rId12"/>
    <p:sldId id="286" r:id="rId13"/>
    <p:sldId id="287" r:id="rId14"/>
    <p:sldId id="265" r:id="rId15"/>
    <p:sldId id="267" r:id="rId16"/>
    <p:sldId id="268" r:id="rId17"/>
    <p:sldId id="272" r:id="rId18"/>
    <p:sldId id="273" r:id="rId19"/>
    <p:sldId id="274" r:id="rId20"/>
    <p:sldId id="275" r:id="rId21"/>
    <p:sldId id="276" r:id="rId22"/>
    <p:sldId id="280" r:id="rId23"/>
    <p:sldId id="277" r:id="rId24"/>
    <p:sldId id="281" r:id="rId25"/>
    <p:sldId id="278" r:id="rId26"/>
    <p:sldId id="307" r:id="rId27"/>
    <p:sldId id="288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08785-3B59-41B4-9DEF-B0564A3B714A}" type="datetimeFigureOut">
              <a:rPr lang="it-IT" smtClean="0"/>
              <a:pPr/>
              <a:t>02/02/2016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02CED-DC65-4A37-8FB4-D12D5EB63E0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640451-B40F-4A59-8481-07D6342AB537}" type="slidenum">
              <a:rPr lang="it-IT"/>
              <a:pPr/>
              <a:t>2</a:t>
            </a:fld>
            <a:endParaRPr lang="it-IT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63C7ED-1061-425F-A082-793B53DE4F64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42CABF-8A4B-4C24-A1A8-8791E6FB9BBA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it-IT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CF4CE-080A-4DAC-B253-5ADF19683856}" type="slidenum">
              <a:rPr lang="it-IT"/>
              <a:pPr/>
              <a:t>14</a:t>
            </a:fld>
            <a:endParaRPr lang="it-IT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</p:spPr>
        <p:txBody>
          <a:bodyPr lIns="89085" tIns="44542" rIns="89085" bIns="44542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E75959-51B3-4523-9CE1-47DE7D4B36BC}" type="slidenum">
              <a:rPr lang="it-IT"/>
              <a:pPr/>
              <a:t>15</a:t>
            </a:fld>
            <a:endParaRPr lang="it-IT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</p:spPr>
        <p:txBody>
          <a:bodyPr lIns="89085" tIns="44542" rIns="89085" bIns="44542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12E1E4-1446-487C-A407-2BA10510A91C}" type="slidenum">
              <a:rPr lang="it-IT"/>
              <a:pPr/>
              <a:t>16</a:t>
            </a:fld>
            <a:endParaRPr lang="it-IT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</p:spPr>
        <p:txBody>
          <a:bodyPr lIns="89085" tIns="44542" rIns="89085" bIns="44542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EEB054-E6B1-47D0-9B23-360802A66222}" type="slidenum">
              <a:rPr lang="it-IT"/>
              <a:pPr/>
              <a:t>17</a:t>
            </a:fld>
            <a:endParaRPr lang="it-IT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</p:spPr>
        <p:txBody>
          <a:bodyPr lIns="89085" tIns="44542" rIns="89085" bIns="44542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D7F4F-5B36-4A8A-B924-138A6428D8D8}" type="slidenum">
              <a:rPr lang="it-IT"/>
              <a:pPr/>
              <a:t>18</a:t>
            </a:fld>
            <a:endParaRPr lang="it-IT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</p:spPr>
        <p:txBody>
          <a:bodyPr lIns="89085" tIns="44542" rIns="89085" bIns="44542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B9159C-32CD-438C-A128-3B02D1E83B13}" type="slidenum">
              <a:rPr lang="it-IT"/>
              <a:pPr/>
              <a:t>19</a:t>
            </a:fld>
            <a:endParaRPr lang="it-IT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</p:spPr>
        <p:txBody>
          <a:bodyPr lIns="89085" tIns="44542" rIns="89085" bIns="44542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9766D3-1921-4FDF-B223-73A50FC44F69}" type="slidenum">
              <a:rPr lang="it-IT"/>
              <a:pPr/>
              <a:t>20</a:t>
            </a:fld>
            <a:endParaRPr lang="it-IT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</p:spPr>
        <p:txBody>
          <a:bodyPr lIns="89085" tIns="44542" rIns="89085" bIns="44542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29AD82-499B-4BD0-831F-E62AB30B3F33}" type="slidenum">
              <a:rPr lang="it-IT"/>
              <a:pPr/>
              <a:t>21</a:t>
            </a:fld>
            <a:endParaRPr lang="it-IT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</p:spPr>
        <p:txBody>
          <a:bodyPr lIns="89085" tIns="44542" rIns="89085" bIns="44542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F787C2-CA3E-4A01-8DA6-368B3F22B271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ED8C84-5E39-447C-86BB-C819678EA0A4}" type="slidenum">
              <a:rPr lang="it-IT"/>
              <a:pPr/>
              <a:t>24</a:t>
            </a:fld>
            <a:endParaRPr lang="it-IT"/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130FA7-003E-4CC7-A6D5-6E5474181A6D}" type="slidenum">
              <a:rPr lang="it-IT"/>
              <a:pPr/>
              <a:t>5</a:t>
            </a:fld>
            <a:endParaRPr lang="it-IT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</p:spPr>
        <p:txBody>
          <a:bodyPr lIns="89085" tIns="44542" rIns="89085" bIns="44542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1EDE8-2BEE-454E-B66F-0198231DE1E1}" type="slidenum">
              <a:rPr lang="it-IT"/>
              <a:pPr/>
              <a:t>6</a:t>
            </a:fld>
            <a:endParaRPr lang="it-IT"/>
          </a:p>
        </p:txBody>
      </p:sp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</p:spPr>
        <p:txBody>
          <a:bodyPr lIns="89085" tIns="44542" rIns="89085" bIns="44542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82781E-9B48-4206-BED9-5D16989CB985}" type="slidenum">
              <a:rPr lang="it-IT"/>
              <a:pPr/>
              <a:t>7</a:t>
            </a:fld>
            <a:endParaRPr lang="it-IT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</p:spPr>
        <p:txBody>
          <a:bodyPr lIns="89085" tIns="44542" rIns="89085" bIns="44542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E62B99-3B3C-4759-AFC0-8508ECF624C4}" type="slidenum">
              <a:rPr lang="it-IT"/>
              <a:pPr/>
              <a:t>8</a:t>
            </a:fld>
            <a:endParaRPr lang="it-IT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</p:spPr>
        <p:txBody>
          <a:bodyPr lIns="89085" tIns="44542" rIns="89085" bIns="44542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FE96FD-7097-4889-B9ED-A81AD7D45638}" type="slidenum">
              <a:rPr lang="it-IT"/>
              <a:pPr/>
              <a:t>9</a:t>
            </a:fld>
            <a:endParaRPr lang="it-IT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</p:spPr>
        <p:txBody>
          <a:bodyPr lIns="89085" tIns="44542" rIns="89085" bIns="44542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9184AD-AAE5-467C-89DD-D18266952160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t-IT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99844D-0FAD-44DE-937D-D2537614B669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5F83-1D77-48F4-A19B-AEF99FC623D7}" type="datetimeFigureOut">
              <a:rPr lang="it-IT" smtClean="0"/>
              <a:pPr/>
              <a:t>02/02/2016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E794-CC4D-40F1-B89D-49086F593E8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5F83-1D77-48F4-A19B-AEF99FC623D7}" type="datetimeFigureOut">
              <a:rPr lang="it-IT" smtClean="0"/>
              <a:pPr/>
              <a:t>02/02/2016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E794-CC4D-40F1-B89D-49086F593E8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5F83-1D77-48F4-A19B-AEF99FC623D7}" type="datetimeFigureOut">
              <a:rPr lang="it-IT" smtClean="0"/>
              <a:pPr/>
              <a:t>02/02/2016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E794-CC4D-40F1-B89D-49086F593E8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nfo_2p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5F83-1D77-48F4-A19B-AEF99FC623D7}" type="datetimeFigureOut">
              <a:rPr lang="it-IT" smtClean="0"/>
              <a:pPr/>
              <a:t>02/02/2016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E794-CC4D-40F1-B89D-49086F593E8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5F83-1D77-48F4-A19B-AEF99FC623D7}" type="datetimeFigureOut">
              <a:rPr lang="it-IT" smtClean="0"/>
              <a:pPr/>
              <a:t>02/02/2016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E794-CC4D-40F1-B89D-49086F593E8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5F83-1D77-48F4-A19B-AEF99FC623D7}" type="datetimeFigureOut">
              <a:rPr lang="it-IT" smtClean="0"/>
              <a:pPr/>
              <a:t>02/02/2016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E794-CC4D-40F1-B89D-49086F593E8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5F83-1D77-48F4-A19B-AEF99FC623D7}" type="datetimeFigureOut">
              <a:rPr lang="it-IT" smtClean="0"/>
              <a:pPr/>
              <a:t>02/02/2016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E794-CC4D-40F1-B89D-49086F593E8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5F83-1D77-48F4-A19B-AEF99FC623D7}" type="datetimeFigureOut">
              <a:rPr lang="it-IT" smtClean="0"/>
              <a:pPr/>
              <a:t>02/02/2016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E794-CC4D-40F1-B89D-49086F593E8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5F83-1D77-48F4-A19B-AEF99FC623D7}" type="datetimeFigureOut">
              <a:rPr lang="it-IT" smtClean="0"/>
              <a:pPr/>
              <a:t>02/02/2016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E794-CC4D-40F1-B89D-49086F593E8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5F83-1D77-48F4-A19B-AEF99FC623D7}" type="datetimeFigureOut">
              <a:rPr lang="it-IT" smtClean="0"/>
              <a:pPr/>
              <a:t>02/02/2016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E794-CC4D-40F1-B89D-49086F593E8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5F83-1D77-48F4-A19B-AEF99FC623D7}" type="datetimeFigureOut">
              <a:rPr lang="it-IT" smtClean="0"/>
              <a:pPr/>
              <a:t>02/02/2016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E794-CC4D-40F1-B89D-49086F593E8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C5F83-1D77-48F4-A19B-AEF99FC623D7}" type="datetimeFigureOut">
              <a:rPr lang="it-IT" smtClean="0"/>
              <a:pPr/>
              <a:t>02/02/2016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9E794-CC4D-40F1-B89D-49086F593E8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e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03848" y="332656"/>
            <a:ext cx="5110336" cy="1470025"/>
          </a:xfrm>
        </p:spPr>
        <p:txBody>
          <a:bodyPr>
            <a:normAutofit/>
          </a:bodyPr>
          <a:lstStyle/>
          <a:p>
            <a:r>
              <a:rPr lang="it-IT" sz="1800" b="1" dirty="0" smtClean="0">
                <a:solidFill>
                  <a:srgbClr val="0070C0"/>
                </a:solidFill>
              </a:rPr>
              <a:t>CONSULTA DEI LEGALI DELLA UIL</a:t>
            </a:r>
            <a:br>
              <a:rPr lang="it-IT" sz="1800" b="1" dirty="0" smtClean="0">
                <a:solidFill>
                  <a:srgbClr val="0070C0"/>
                </a:solidFill>
              </a:rPr>
            </a:br>
            <a:r>
              <a:rPr lang="it-IT" sz="2000" b="1" dirty="0" smtClean="0">
                <a:solidFill>
                  <a:srgbClr val="FF0000"/>
                </a:solidFill>
              </a:rPr>
              <a:t>IL CONTENZIOSO NEL SISTEMA </a:t>
            </a:r>
            <a:br>
              <a:rPr lang="it-IT" sz="2000" b="1" dirty="0" smtClean="0">
                <a:solidFill>
                  <a:srgbClr val="FF0000"/>
                </a:solidFill>
              </a:rPr>
            </a:br>
            <a:r>
              <a:rPr lang="it-IT" sz="2000" b="1" dirty="0" err="1" smtClean="0">
                <a:solidFill>
                  <a:srgbClr val="FF0000"/>
                </a:solidFill>
              </a:rPr>
              <a:t>DI</a:t>
            </a:r>
            <a:r>
              <a:rPr lang="it-IT" sz="2000" b="1" dirty="0" smtClean="0">
                <a:solidFill>
                  <a:srgbClr val="FF0000"/>
                </a:solidFill>
              </a:rPr>
              <a:t> SICUREZZA SOCIALE</a:t>
            </a:r>
            <a:r>
              <a:rPr lang="it-IT" sz="2000" b="1" dirty="0" smtClean="0"/>
              <a:t/>
            </a:r>
            <a:br>
              <a:rPr lang="it-IT" sz="2000" b="1" dirty="0" smtClean="0"/>
            </a:br>
            <a:r>
              <a:rPr lang="it-IT" sz="1600" b="1" dirty="0" smtClean="0"/>
              <a:t>Bologna 4-5 febbraio 2016</a:t>
            </a:r>
            <a:endParaRPr lang="it-IT" sz="16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9632" y="2348880"/>
            <a:ext cx="6400800" cy="17526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it-IT" sz="4000" dirty="0" smtClean="0">
                <a:solidFill>
                  <a:srgbClr val="FFFF00"/>
                </a:solidFill>
              </a:rPr>
              <a:t>I rischi psicosociali:</a:t>
            </a:r>
          </a:p>
          <a:p>
            <a:r>
              <a:rPr lang="it-IT" sz="4000" dirty="0" smtClean="0">
                <a:solidFill>
                  <a:srgbClr val="FFFF00"/>
                </a:solidFill>
              </a:rPr>
              <a:t>Stress e mobbing</a:t>
            </a:r>
            <a:endParaRPr lang="it-IT" sz="4000" dirty="0">
              <a:solidFill>
                <a:srgbClr val="FFFF00"/>
              </a:solidFill>
            </a:endParaRPr>
          </a:p>
        </p:txBody>
      </p:sp>
      <p:pic>
        <p:nvPicPr>
          <p:cNvPr id="1029" name="Picture 5" descr="http://tse1.mm.bing.net/th?&amp;id=OIP.M01c82faa23c7a557af931f2fb44603aeo0&amp;w=299&amp;h=205&amp;c=0&amp;pid=1.9&amp;rs=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2847975" cy="1952625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2483768" y="443711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Fulvio d’Orsi</a:t>
            </a:r>
          </a:p>
          <a:p>
            <a:pPr algn="ctr"/>
            <a:r>
              <a:rPr lang="it-IT" dirty="0" smtClean="0"/>
              <a:t>Comitato tecnico-scientifico ITAL UIL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4463" y="1700213"/>
            <a:ext cx="5651500" cy="46101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0000"/>
              </a:buClr>
              <a:buFontTx/>
              <a:buNone/>
            </a:pPr>
            <a:r>
              <a:rPr lang="it-IT" sz="2400" dirty="0" smtClean="0"/>
              <a:t>VERTICALE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/>
              <a:t>	- dall’alto verso il basso (</a:t>
            </a:r>
            <a:r>
              <a:rPr lang="it-IT" sz="2400" dirty="0" err="1" smtClean="0"/>
              <a:t>bossing</a:t>
            </a:r>
            <a:r>
              <a:rPr lang="it-IT" sz="2400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/>
              <a:t>	- dal basso verso l’alto (</a:t>
            </a:r>
            <a:r>
              <a:rPr lang="it-IT" sz="2400" dirty="0" err="1" smtClean="0"/>
              <a:t>down-up</a:t>
            </a:r>
            <a:r>
              <a:rPr lang="it-IT" sz="2400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it-IT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it-IT" sz="2400" dirty="0" smtClean="0"/>
          </a:p>
          <a:p>
            <a:pPr>
              <a:lnSpc>
                <a:spcPct val="90000"/>
              </a:lnSpc>
              <a:buClr>
                <a:srgbClr val="FF0000"/>
              </a:buClr>
              <a:buFontTx/>
              <a:buNone/>
            </a:pPr>
            <a:r>
              <a:rPr lang="it-IT" sz="2400" dirty="0" smtClean="0"/>
              <a:t>ORIZZONTALE O TRA PARI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Tx/>
              <a:buNone/>
            </a:pPr>
            <a:endParaRPr lang="it-IT" sz="1200" dirty="0" smtClean="0"/>
          </a:p>
          <a:p>
            <a:pPr>
              <a:lnSpc>
                <a:spcPct val="90000"/>
              </a:lnSpc>
              <a:buClr>
                <a:srgbClr val="FF0000"/>
              </a:buClr>
              <a:buFontTx/>
              <a:buNone/>
            </a:pPr>
            <a:r>
              <a:rPr lang="it-IT" sz="2400" dirty="0" smtClean="0"/>
              <a:t>- esercitato da parte di un pari grado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400" dirty="0" smtClean="0"/>
          </a:p>
        </p:txBody>
      </p:sp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5796136" y="764704"/>
          <a:ext cx="3181350" cy="2873375"/>
        </p:xfrm>
        <a:graphic>
          <a:graphicData uri="http://schemas.openxmlformats.org/presentationml/2006/ole">
            <p:oleObj spid="_x0000_s66563" name="Clip" r:id="rId4" imgW="3180784" imgH="3419192" progId="">
              <p:embed/>
            </p:oleObj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41275"/>
            <a:ext cx="7092950" cy="46672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400" b="1">
                <a:solidFill>
                  <a:schemeClr val="bg1"/>
                </a:solidFill>
                <a:latin typeface="Calibri" pitchFamily="34" charset="0"/>
              </a:rPr>
              <a:t>MOBBING</a:t>
            </a:r>
          </a:p>
        </p:txBody>
      </p:sp>
      <p:pic>
        <p:nvPicPr>
          <p:cNvPr id="66569" name="Picture 9" descr="http://www.ideachampions.com/weblogs/disagreeme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861048"/>
            <a:ext cx="2271305" cy="2492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0" y="44450"/>
            <a:ext cx="9144000" cy="4318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it-IT" sz="2000" b="1">
                <a:solidFill>
                  <a:schemeClr val="bg1"/>
                </a:solidFill>
                <a:latin typeface="Calibri" pitchFamily="34" charset="0"/>
              </a:rPr>
              <a:t>LA CONOSCENZA DEL FENOMENO MOBBING: LE FALSE CREDENZE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395288" y="620713"/>
            <a:ext cx="8208962" cy="56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u="sng">
                <a:latin typeface="Calibri" pitchFamily="34" charset="0"/>
              </a:rPr>
              <a:t>LEGGI LE SEGUENTI AFFERMAZIONI :</a:t>
            </a:r>
          </a:p>
          <a:p>
            <a:endParaRPr lang="it-IT" b="1" u="sng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it-IT">
                <a:latin typeface="Calibri" pitchFamily="34" charset="0"/>
              </a:rPr>
              <a:t> durante le riunioni il mio capo valuta negativamente il mio lavoro </a:t>
            </a:r>
          </a:p>
          <a:p>
            <a:pPr>
              <a:buFontTx/>
              <a:buChar char="-"/>
            </a:pPr>
            <a:endParaRPr lang="it-IT" sz="1000">
              <a:latin typeface="Calibri" pitchFamily="34" charset="0"/>
            </a:endParaRPr>
          </a:p>
          <a:p>
            <a:r>
              <a:rPr lang="it-IT">
                <a:latin typeface="Calibri" pitchFamily="34" charset="0"/>
              </a:rPr>
              <a:t>- vengo trasferito lontano dalla mia sede di residenza, in assenza di</a:t>
            </a:r>
          </a:p>
          <a:p>
            <a:r>
              <a:rPr lang="it-IT">
                <a:latin typeface="Calibri" pitchFamily="34" charset="0"/>
              </a:rPr>
              <a:t>esigenze di servizio</a:t>
            </a:r>
          </a:p>
          <a:p>
            <a:endParaRPr lang="it-IT" sz="100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it-IT">
                <a:latin typeface="Calibri" pitchFamily="34" charset="0"/>
              </a:rPr>
              <a:t> sono oggetto di sistematiche minacce da parte di un collega fuori dal contesto di lavoro con lo scopo di indurmi alle dimissioni</a:t>
            </a:r>
          </a:p>
          <a:p>
            <a:pPr>
              <a:buFontTx/>
              <a:buChar char="-"/>
            </a:pPr>
            <a:endParaRPr lang="it-IT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it-IT">
                <a:latin typeface="Calibri" pitchFamily="34" charset="0"/>
              </a:rPr>
              <a:t> per riorganizzazioni interne la mia posizione/mansione viene eliminata</a:t>
            </a:r>
          </a:p>
          <a:p>
            <a:endParaRPr lang="it-IT">
              <a:latin typeface="Calibri" pitchFamily="34" charset="0"/>
            </a:endParaRPr>
          </a:p>
          <a:p>
            <a:r>
              <a:rPr lang="it-IT">
                <a:latin typeface="Calibri" pitchFamily="34" charset="0"/>
              </a:rPr>
              <a:t>- al rientro dal periodo di maternità vengo dequalificata rispetto al</a:t>
            </a:r>
          </a:p>
          <a:p>
            <a:r>
              <a:rPr lang="it-IT">
                <a:latin typeface="Calibri" pitchFamily="34" charset="0"/>
              </a:rPr>
              <a:t>ruolo precedentemente occupato a favore di un meno qualificato collega uomo</a:t>
            </a:r>
          </a:p>
          <a:p>
            <a:endParaRPr lang="it-IT">
              <a:latin typeface="Calibri" pitchFamily="34" charset="0"/>
            </a:endParaRPr>
          </a:p>
          <a:p>
            <a:r>
              <a:rPr lang="it-IT">
                <a:latin typeface="Calibri" pitchFamily="34" charset="0"/>
              </a:rPr>
              <a:t>- Il mio collega non perde occasione di farsi bello davanti al capo, sminuendo il</a:t>
            </a:r>
          </a:p>
          <a:p>
            <a:r>
              <a:rPr lang="it-IT">
                <a:latin typeface="Calibri" pitchFamily="34" charset="0"/>
              </a:rPr>
              <a:t>mio lavoro</a:t>
            </a:r>
          </a:p>
          <a:p>
            <a:endParaRPr lang="it-IT">
              <a:latin typeface="Calibri" pitchFamily="34" charset="0"/>
            </a:endParaRPr>
          </a:p>
          <a:p>
            <a:r>
              <a:rPr lang="it-IT">
                <a:latin typeface="Calibri" pitchFamily="34" charset="0"/>
              </a:rPr>
              <a:t>- sono depresso o in ansia perché sento di non avere le capacità per riuscire a</a:t>
            </a:r>
          </a:p>
          <a:p>
            <a:r>
              <a:rPr lang="it-IT">
                <a:latin typeface="Calibri" pitchFamily="34" charset="0"/>
              </a:rPr>
              <a:t>fare il mio lavoro</a:t>
            </a:r>
          </a:p>
          <a:p>
            <a:r>
              <a:rPr lang="it-IT">
                <a:latin typeface="Calibri" pitchFamily="34" charset="0"/>
              </a:rPr>
              <a:t> </a:t>
            </a: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4703763" y="6381750"/>
            <a:ext cx="4440237" cy="3048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b="1">
                <a:solidFill>
                  <a:schemeClr val="bg1"/>
                </a:solidFill>
                <a:latin typeface="Calibri" pitchFamily="34" charset="0"/>
              </a:rPr>
              <a:t>QUESTIONARIO ISMEC-30 PER LA VALUTAZIONE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395288" y="1125538"/>
            <a:ext cx="8208962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u="sng">
                <a:latin typeface="Calibri" pitchFamily="34" charset="0"/>
              </a:rPr>
              <a:t>LEGGI LE SEGUENTI AFFERMAZIONI :</a:t>
            </a:r>
          </a:p>
          <a:p>
            <a:endParaRPr lang="it-IT" u="sng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it-IT">
                <a:latin typeface="Calibri" pitchFamily="34" charset="0"/>
              </a:rPr>
              <a:t> sono obbligata/o da un superiore o da un collega a comportamenti sessuali non desiderati</a:t>
            </a:r>
          </a:p>
          <a:p>
            <a:pPr>
              <a:buFontTx/>
              <a:buChar char="-"/>
            </a:pPr>
            <a:endParaRPr lang="it-IT" sz="1000">
              <a:latin typeface="Calibri" pitchFamily="34" charset="0"/>
            </a:endParaRPr>
          </a:p>
          <a:p>
            <a:endParaRPr lang="it-IT" sz="1000">
              <a:latin typeface="Calibri" pitchFamily="34" charset="0"/>
            </a:endParaRPr>
          </a:p>
          <a:p>
            <a:r>
              <a:rPr lang="it-IT">
                <a:latin typeface="Calibri" pitchFamily="34" charset="0"/>
              </a:rPr>
              <a:t>- a seguito di un cambio ai vertici, come dirigente, vengo marginalizzato, e mi trovo a svolgere un lavoro altamente squalificante perdendo vari benefits (cellulare, macchina, ecc.)</a:t>
            </a:r>
          </a:p>
          <a:p>
            <a:endParaRPr lang="it-IT">
              <a:latin typeface="Calibri" pitchFamily="34" charset="0"/>
            </a:endParaRPr>
          </a:p>
          <a:p>
            <a:r>
              <a:rPr lang="it-IT">
                <a:latin typeface="Calibri" pitchFamily="34" charset="0"/>
              </a:rPr>
              <a:t>- il mio datore di lavoro non rispetta il giudizio del medico competente e mi</a:t>
            </a:r>
          </a:p>
          <a:p>
            <a:r>
              <a:rPr lang="it-IT">
                <a:latin typeface="Calibri" pitchFamily="34" charset="0"/>
              </a:rPr>
              <a:t>obbliga a fare un lavoro che nuoce alla mia salute</a:t>
            </a:r>
          </a:p>
          <a:p>
            <a:endParaRPr lang="it-IT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it-IT">
                <a:latin typeface="Calibri" pitchFamily="34" charset="0"/>
              </a:rPr>
              <a:t> mi trovo in una condizione di conflitto molto forte sul lavoro</a:t>
            </a:r>
          </a:p>
          <a:p>
            <a:pPr>
              <a:buFontTx/>
              <a:buChar char="-"/>
            </a:pPr>
            <a:endParaRPr lang="it-IT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it-IT">
                <a:latin typeface="Calibri" pitchFamily="34" charset="0"/>
              </a:rPr>
              <a:t> mi licenziano senza giustificato motivo o giusta causa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0" y="44450"/>
            <a:ext cx="9144000" cy="4318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it-IT" sz="2000" b="1">
                <a:solidFill>
                  <a:schemeClr val="bg1"/>
                </a:solidFill>
                <a:latin typeface="Calibri" pitchFamily="34" charset="0"/>
              </a:rPr>
              <a:t>LA CONOSCENZA DEL FENOMENO MOBBING: LE FALSE CREDENZE</a:t>
            </a: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4703763" y="6381750"/>
            <a:ext cx="4440237" cy="3048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b="1">
                <a:solidFill>
                  <a:schemeClr val="bg1"/>
                </a:solidFill>
                <a:latin typeface="Calibri" pitchFamily="34" charset="0"/>
              </a:rPr>
              <a:t>QUESTIONARIO ISMEC-30 PER LA VALUTAZIONE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253162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rgbClr val="CC0000"/>
                </a:solidFill>
                <a:latin typeface="Calibri" pitchFamily="34" charset="0"/>
              </a:rPr>
              <a:t>TUTTE LE PRECEDENTI AFFERMAZIONI, </a:t>
            </a:r>
          </a:p>
          <a:p>
            <a:pPr algn="ctr"/>
            <a:r>
              <a:rPr lang="it-IT" sz="2400" b="1">
                <a:solidFill>
                  <a:srgbClr val="CC0000"/>
                </a:solidFill>
                <a:latin typeface="Calibri" pitchFamily="34" charset="0"/>
              </a:rPr>
              <a:t>NON SONO CONDIZIONI DI MOBBING</a:t>
            </a:r>
            <a:r>
              <a:rPr lang="it-IT" sz="2400" b="1">
                <a:latin typeface="Calibri" pitchFamily="34" charset="0"/>
              </a:rPr>
              <a:t> </a:t>
            </a:r>
          </a:p>
          <a:p>
            <a:pPr algn="ctr"/>
            <a:endParaRPr lang="it-IT" sz="2400" b="1">
              <a:latin typeface="Calibri" pitchFamily="34" charset="0"/>
            </a:endParaRPr>
          </a:p>
          <a:p>
            <a:pPr algn="ctr"/>
            <a:r>
              <a:rPr lang="it-IT" sz="2400">
                <a:latin typeface="Calibri" pitchFamily="34" charset="0"/>
              </a:rPr>
              <a:t>Alcune di esse possono rientrare in una più ampia strategia di mobbing </a:t>
            </a:r>
            <a:r>
              <a:rPr lang="it-IT" sz="2400" b="1">
                <a:solidFill>
                  <a:srgbClr val="CC0000"/>
                </a:solidFill>
                <a:latin typeface="Calibri" pitchFamily="34" charset="0"/>
              </a:rPr>
              <a:t>ma</a:t>
            </a:r>
            <a:r>
              <a:rPr lang="it-IT" sz="240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it-IT" sz="2400">
                <a:latin typeface="Calibri" pitchFamily="34" charset="0"/>
              </a:rPr>
              <a:t>per parlare di mobbing devono essere presenti: </a:t>
            </a:r>
          </a:p>
          <a:p>
            <a:pPr algn="ctr"/>
            <a:endParaRPr lang="it-IT" sz="2400">
              <a:latin typeface="Calibri" pitchFamily="34" charset="0"/>
            </a:endParaRPr>
          </a:p>
          <a:p>
            <a:pPr algn="ctr"/>
            <a:r>
              <a:rPr lang="it-IT" altLang="zh-CN" b="1" u="sng">
                <a:latin typeface="Calibri" pitchFamily="34" charset="0"/>
              </a:rPr>
              <a:t>MOLESTIE E VIOLENZE PSICOLOGICHE</a:t>
            </a:r>
            <a:r>
              <a:rPr lang="it-IT" altLang="zh-CN" b="1">
                <a:latin typeface="Calibri" pitchFamily="34" charset="0"/>
              </a:rPr>
              <a:t> </a:t>
            </a:r>
            <a:r>
              <a:rPr lang="it-IT" altLang="zh-CN" b="1" u="sng">
                <a:latin typeface="Calibri" pitchFamily="34" charset="0"/>
              </a:rPr>
              <a:t>IN OCCASIONE DI LAVORO</a:t>
            </a:r>
            <a:r>
              <a:rPr lang="it-IT" altLang="zh-CN" b="1">
                <a:latin typeface="Calibri" pitchFamily="34" charset="0"/>
              </a:rPr>
              <a:t>, </a:t>
            </a:r>
          </a:p>
          <a:p>
            <a:pPr algn="ctr"/>
            <a:r>
              <a:rPr lang="it-IT" altLang="zh-CN" b="1">
                <a:latin typeface="Calibri" pitchFamily="34" charset="0"/>
              </a:rPr>
              <a:t>esercitate </a:t>
            </a:r>
          </a:p>
          <a:p>
            <a:pPr algn="ctr"/>
            <a:r>
              <a:rPr lang="it-IT" altLang="zh-CN" b="1" u="sng">
                <a:latin typeface="Calibri" pitchFamily="34" charset="0"/>
              </a:rPr>
              <a:t>CON MODALITÀ LESIVA</a:t>
            </a:r>
            <a:r>
              <a:rPr lang="it-IT" altLang="zh-CN" b="1">
                <a:latin typeface="Calibri" pitchFamily="34" charset="0"/>
              </a:rPr>
              <a:t> in modo </a:t>
            </a:r>
            <a:r>
              <a:rPr lang="it-IT" altLang="zh-CN" b="1" u="sng">
                <a:latin typeface="Calibri" pitchFamily="34" charset="0"/>
              </a:rPr>
              <a:t>SISTEMATICO, INTENSO e DURATURO</a:t>
            </a:r>
            <a:r>
              <a:rPr lang="it-IT" altLang="zh-CN" b="1">
                <a:latin typeface="Calibri" pitchFamily="34" charset="0"/>
              </a:rPr>
              <a:t>, generalmente </a:t>
            </a:r>
            <a:r>
              <a:rPr lang="it-IT" b="1">
                <a:latin typeface="Calibri" pitchFamily="34" charset="0"/>
              </a:rPr>
              <a:t>contro un singolo individuo che viene per questo spinto in una condizione di inferiorità psicologica</a:t>
            </a:r>
            <a:r>
              <a:rPr lang="it-IT" b="1" u="sng">
                <a:latin typeface="Calibri" pitchFamily="34" charset="0"/>
              </a:rPr>
              <a:t> CON IMPOSSIBILITÀ DI DIFESA</a:t>
            </a:r>
            <a:r>
              <a:rPr lang="it-IT" b="1">
                <a:latin typeface="Calibri" pitchFamily="34" charset="0"/>
              </a:rPr>
              <a:t>.</a:t>
            </a:r>
          </a:p>
          <a:p>
            <a:endParaRPr lang="it-IT" b="1">
              <a:latin typeface="Calibri" pitchFamily="34" charset="0"/>
            </a:endParaRPr>
          </a:p>
          <a:p>
            <a:pPr algn="ctr"/>
            <a:endParaRPr lang="it-IT">
              <a:latin typeface="Calibri" pitchFamily="34" charset="0"/>
            </a:endParaRPr>
          </a:p>
          <a:p>
            <a:pPr algn="ctr"/>
            <a:endParaRPr lang="it-IT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it-IT" sz="2400">
                <a:latin typeface="Calibri" pitchFamily="34" charset="0"/>
              </a:rPr>
              <a:t> Il mobbing produce stress in chi lo subisce</a:t>
            </a:r>
          </a:p>
          <a:p>
            <a:pPr>
              <a:buFontTx/>
              <a:buChar char="•"/>
            </a:pPr>
            <a:r>
              <a:rPr lang="it-IT" sz="2400">
                <a:latin typeface="Calibri" pitchFamily="34" charset="0"/>
              </a:rPr>
              <a:t> Un mobbizzato è sicuramente stressato</a:t>
            </a:r>
          </a:p>
          <a:p>
            <a:pPr>
              <a:buFontTx/>
              <a:buChar char="•"/>
            </a:pPr>
            <a:r>
              <a:rPr lang="it-IT" sz="2400">
                <a:latin typeface="Calibri" pitchFamily="34" charset="0"/>
              </a:rPr>
              <a:t> Uno stressato non è necessariamente mobbizzato</a:t>
            </a:r>
          </a:p>
          <a:p>
            <a:pPr>
              <a:buFontTx/>
              <a:buChar char="•"/>
            </a:pPr>
            <a:r>
              <a:rPr lang="it-IT" sz="2400">
                <a:latin typeface="Calibri" pitchFamily="34" charset="0"/>
              </a:rPr>
              <a:t> Lo stress non è sempre correlato al lavoro </a:t>
            </a:r>
          </a:p>
          <a:p>
            <a:pPr algn="ctr"/>
            <a:endParaRPr lang="it-IT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olo 1"/>
          <p:cNvSpPr>
            <a:spLocks noGrp="1"/>
          </p:cNvSpPr>
          <p:nvPr>
            <p:ph type="title" idx="4294967295"/>
          </p:nvPr>
        </p:nvSpPr>
        <p:spPr>
          <a:xfrm>
            <a:off x="457200" y="2060575"/>
            <a:ext cx="8229600" cy="2160588"/>
          </a:xfrm>
        </p:spPr>
        <p:txBody>
          <a:bodyPr>
            <a:normAutofit fontScale="90000"/>
          </a:bodyPr>
          <a:lstStyle/>
          <a:p>
            <a:r>
              <a:rPr lang="it-IT" sz="3600"/>
              <a:t>Differenziazione </a:t>
            </a:r>
            <a:br>
              <a:rPr lang="it-IT" sz="3600"/>
            </a:br>
            <a:r>
              <a:rPr lang="it-IT" sz="3600"/>
              <a:t>tra situazioni di </a:t>
            </a:r>
            <a:r>
              <a:rPr lang="it-IT" sz="3600">
                <a:solidFill>
                  <a:srgbClr val="FF0000"/>
                </a:solidFill>
              </a:rPr>
              <a:t>stress da lavoro</a:t>
            </a:r>
            <a:r>
              <a:rPr lang="it-IT" sz="3600"/>
              <a:t/>
            </a:r>
            <a:br>
              <a:rPr lang="it-IT" sz="3600"/>
            </a:br>
            <a:r>
              <a:rPr lang="it-IT" sz="3600"/>
              <a:t>e situazioni di </a:t>
            </a:r>
            <a:r>
              <a:rPr lang="it-IT" sz="3600">
                <a:solidFill>
                  <a:srgbClr val="FF0000"/>
                </a:solidFill>
              </a:rPr>
              <a:t>mobbing</a:t>
            </a:r>
            <a:r>
              <a:rPr lang="it-IT" sz="3600"/>
              <a:t/>
            </a:r>
            <a:br>
              <a:rPr lang="it-IT" sz="3600"/>
            </a:br>
            <a:r>
              <a:rPr lang="it-IT" sz="3600"/>
              <a:t/>
            </a:r>
            <a:br>
              <a:rPr lang="it-IT" sz="3600"/>
            </a:br>
            <a:r>
              <a:rPr lang="it-IT" sz="3600"/>
              <a:t>la differenza sta non negli effetti, ma nell’origine:</a:t>
            </a:r>
            <a:br>
              <a:rPr lang="it-IT" sz="3600"/>
            </a:br>
            <a:r>
              <a:rPr lang="it-IT" sz="3600"/>
              <a:t>- </a:t>
            </a:r>
            <a:r>
              <a:rPr lang="it-IT" sz="3600">
                <a:solidFill>
                  <a:srgbClr val="FF0000"/>
                </a:solidFill>
              </a:rPr>
              <a:t>intenzionale</a:t>
            </a:r>
            <a:r>
              <a:rPr lang="it-IT" sz="3600"/>
              <a:t> il mobbing</a:t>
            </a:r>
            <a:br>
              <a:rPr lang="it-IT" sz="3600"/>
            </a:br>
            <a:r>
              <a:rPr lang="it-IT" sz="3600"/>
              <a:t>- </a:t>
            </a:r>
            <a:r>
              <a:rPr lang="it-IT" sz="3600">
                <a:solidFill>
                  <a:srgbClr val="FF0000"/>
                </a:solidFill>
              </a:rPr>
              <a:t>disfunzionale</a:t>
            </a:r>
            <a:r>
              <a:rPr lang="it-IT" sz="3600"/>
              <a:t> lo stress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179388" y="1268413"/>
            <a:ext cx="872172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 typeface="Arial" charset="0"/>
              <a:buNone/>
            </a:pPr>
            <a:endParaRPr lang="it-IT"/>
          </a:p>
          <a:p>
            <a:pPr marL="609600" indent="-609600">
              <a:spcBef>
                <a:spcPct val="20000"/>
              </a:spcBef>
              <a:buFont typeface="Arial" charset="0"/>
              <a:buChar char="•"/>
            </a:pPr>
            <a:r>
              <a:rPr lang="it-IT" sz="2400" u="sng">
                <a:solidFill>
                  <a:srgbClr val="FF0000"/>
                </a:solidFill>
              </a:rPr>
              <a:t>reazioni emotive</a:t>
            </a:r>
            <a:r>
              <a:rPr lang="it-IT" sz="2400"/>
              <a:t> (irritabilità, ansia, disturbi del sonno,          depressione, ipocondria, spossatezza, problemi   relazionali con la famiglia) </a:t>
            </a:r>
          </a:p>
          <a:p>
            <a:pPr marL="609600" indent="-609600">
              <a:spcBef>
                <a:spcPct val="20000"/>
              </a:spcBef>
              <a:buFont typeface="Arial" charset="0"/>
              <a:buChar char="•"/>
            </a:pPr>
            <a:r>
              <a:rPr lang="it-IT" sz="2400" u="sng">
                <a:solidFill>
                  <a:srgbClr val="FF0000"/>
                </a:solidFill>
              </a:rPr>
              <a:t>reazioni cognitive</a:t>
            </a:r>
            <a:r>
              <a:rPr lang="it-IT" sz="2400"/>
              <a:t> (difficoltà di concentrazione, perdita della memoria, scarsa propensione all’apprendimento di cose nuove, ridotta capacità decisionale) </a:t>
            </a:r>
          </a:p>
          <a:p>
            <a:pPr marL="609600" indent="-609600">
              <a:spcBef>
                <a:spcPct val="20000"/>
              </a:spcBef>
              <a:buFont typeface="Arial" charset="0"/>
              <a:buChar char="•"/>
            </a:pPr>
            <a:r>
              <a:rPr lang="it-IT" sz="2400" u="sng">
                <a:solidFill>
                  <a:srgbClr val="FF0000"/>
                </a:solidFill>
              </a:rPr>
              <a:t>reazioni comportamentali</a:t>
            </a:r>
            <a:r>
              <a:rPr lang="it-IT" sz="2400"/>
              <a:t> (abuso di sostanze stupefacenti,     alcol o tabacco, bulimia, comportamento distruttivo) </a:t>
            </a:r>
          </a:p>
          <a:p>
            <a:pPr marL="609600" indent="-609600">
              <a:spcBef>
                <a:spcPct val="20000"/>
              </a:spcBef>
              <a:buFont typeface="Arial" charset="0"/>
              <a:buChar char="•"/>
            </a:pPr>
            <a:r>
              <a:rPr lang="it-IT" sz="2400" u="sng">
                <a:solidFill>
                  <a:srgbClr val="FF0000"/>
                </a:solidFill>
              </a:rPr>
              <a:t>reazioni somatiche</a:t>
            </a:r>
            <a:r>
              <a:rPr lang="it-IT" sz="2400"/>
              <a:t> (cefalea, problemi alla schiena, </a:t>
            </a:r>
          </a:p>
          <a:p>
            <a:pPr marL="609600" indent="-609600">
              <a:spcBef>
                <a:spcPct val="20000"/>
              </a:spcBef>
              <a:buFont typeface="Arial" charset="0"/>
              <a:buNone/>
            </a:pPr>
            <a:r>
              <a:rPr lang="it-IT" sz="2400"/>
              <a:t>       indebolimento del sistema immunitario, disturbi gastrici, </a:t>
            </a:r>
          </a:p>
          <a:p>
            <a:pPr marL="609600" indent="-609600">
              <a:spcBef>
                <a:spcPct val="20000"/>
              </a:spcBef>
              <a:buFont typeface="Arial" charset="0"/>
              <a:buNone/>
            </a:pPr>
            <a:r>
              <a:rPr lang="it-IT" sz="2400"/>
              <a:t>       disturbi cardiaci, ipertensione).</a:t>
            </a: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684213" y="765175"/>
            <a:ext cx="7632700" cy="463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100" b="1">
                <a:solidFill>
                  <a:srgbClr val="FF0000"/>
                </a:solidFill>
              </a:rPr>
              <a:t>SINTOMI</a:t>
            </a:r>
            <a:r>
              <a:rPr lang="it-IT" sz="2100" b="1"/>
              <a:t> dello stress legato all’attività lavorativa</a:t>
            </a: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3851275" y="1889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-252413" y="981075"/>
            <a:ext cx="939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tx2"/>
                </a:solidFill>
              </a:rPr>
              <a:t>Possibili </a:t>
            </a:r>
            <a:r>
              <a:rPr lang="it-IT" sz="2400" b="1" u="sng">
                <a:solidFill>
                  <a:srgbClr val="FF0000"/>
                </a:solidFill>
              </a:rPr>
              <a:t>diagnosi psichiatriche</a:t>
            </a:r>
            <a:r>
              <a:rPr lang="it-IT" sz="2400" b="1">
                <a:solidFill>
                  <a:schemeClr val="tx2"/>
                </a:solidFill>
              </a:rPr>
              <a:t> legate  allo stress da lavoro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68313" y="1844675"/>
            <a:ext cx="7983537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sz="2400" b="1"/>
              <a:t> </a:t>
            </a:r>
            <a:r>
              <a:rPr lang="it-IT" sz="2400" b="1">
                <a:solidFill>
                  <a:srgbClr val="FF0000"/>
                </a:solidFill>
              </a:rPr>
              <a:t>Disturbi dell’adattamento (DA)</a:t>
            </a:r>
          </a:p>
          <a:p>
            <a:r>
              <a:rPr lang="it-IT" sz="2400" b="1"/>
              <a:t>     </a:t>
            </a:r>
            <a:r>
              <a:rPr lang="it-IT" sz="2000" b="1"/>
              <a:t>- DA con umore depresso</a:t>
            </a:r>
            <a:r>
              <a:rPr lang="it-IT" sz="2000" i="1"/>
              <a:t> </a:t>
            </a:r>
            <a:r>
              <a:rPr lang="it-IT" sz="2000" i="1">
                <a:solidFill>
                  <a:srgbClr val="5F5F5F"/>
                </a:solidFill>
              </a:rPr>
              <a:t>(facilità al pianto, perdita di speranza)</a:t>
            </a:r>
            <a:endParaRPr lang="it-IT" sz="2000" b="1">
              <a:solidFill>
                <a:srgbClr val="5F5F5F"/>
              </a:solidFill>
            </a:endParaRPr>
          </a:p>
          <a:p>
            <a:r>
              <a:rPr lang="it-IT" sz="2000" b="1"/>
              <a:t>      - DA con ansia</a:t>
            </a:r>
            <a:r>
              <a:rPr lang="it-IT" sz="2000" i="1"/>
              <a:t> </a:t>
            </a:r>
            <a:r>
              <a:rPr lang="it-IT" sz="2000" i="1">
                <a:solidFill>
                  <a:srgbClr val="5F5F5F"/>
                </a:solidFill>
              </a:rPr>
              <a:t>(irritabilità, preoccupazione, irrequietezza)</a:t>
            </a:r>
            <a:endParaRPr lang="it-IT" sz="2000" b="1">
              <a:solidFill>
                <a:srgbClr val="5F5F5F"/>
              </a:solidFill>
            </a:endParaRPr>
          </a:p>
          <a:p>
            <a:r>
              <a:rPr lang="it-IT" sz="2000" b="1"/>
              <a:t>      - DA con ansia e umore depresso misti</a:t>
            </a:r>
          </a:p>
          <a:p>
            <a:r>
              <a:rPr lang="it-IT" sz="2000" b="1"/>
              <a:t>      - DA con alterazione della condotta</a:t>
            </a:r>
            <a:r>
              <a:rPr lang="it-IT" sz="2000" i="1"/>
              <a:t> </a:t>
            </a:r>
            <a:r>
              <a:rPr lang="it-IT" sz="2000" i="1">
                <a:solidFill>
                  <a:srgbClr val="5F5F5F"/>
                </a:solidFill>
              </a:rPr>
              <a:t>(assenza ingiustificate,</a:t>
            </a:r>
          </a:p>
          <a:p>
            <a:r>
              <a:rPr lang="it-IT" sz="2000" i="1">
                <a:solidFill>
                  <a:srgbClr val="5F5F5F"/>
                </a:solidFill>
              </a:rPr>
              <a:t>         vandalismo, guida pericolosa …)</a:t>
            </a:r>
            <a:endParaRPr lang="it-IT" sz="2000" b="1">
              <a:solidFill>
                <a:srgbClr val="5F5F5F"/>
              </a:solidFill>
            </a:endParaRPr>
          </a:p>
          <a:p>
            <a:r>
              <a:rPr lang="it-IT" sz="2000" b="1"/>
              <a:t>      - DA con alterazione mista dell’emotività e della condotta</a:t>
            </a:r>
            <a:r>
              <a:rPr lang="it-IT" sz="2400" b="1"/>
              <a:t> </a:t>
            </a:r>
          </a:p>
          <a:p>
            <a:pPr>
              <a:buFontTx/>
              <a:buChar char="•"/>
            </a:pPr>
            <a:endParaRPr lang="it-IT" sz="2400" b="1"/>
          </a:p>
          <a:p>
            <a:pPr>
              <a:buFontTx/>
              <a:buChar char="•"/>
            </a:pPr>
            <a:r>
              <a:rPr lang="it-IT" sz="2400" b="1"/>
              <a:t> </a:t>
            </a:r>
            <a:r>
              <a:rPr lang="it-IT" sz="2400" b="1">
                <a:solidFill>
                  <a:srgbClr val="FF0000"/>
                </a:solidFill>
              </a:rPr>
              <a:t>Disturbi d’ansia</a:t>
            </a:r>
          </a:p>
          <a:p>
            <a:r>
              <a:rPr lang="it-IT" sz="2000" b="1"/>
              <a:t>      - Disturbo acuto da stress </a:t>
            </a:r>
          </a:p>
          <a:p>
            <a:r>
              <a:rPr lang="it-IT" sz="2000" b="1"/>
              <a:t>      - Disturbo post-traumatico da stress (DPTS)</a:t>
            </a: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5580063" y="46529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it-IT" sz="2400" b="1"/>
          </a:p>
        </p:txBody>
      </p:sp>
      <p:sp>
        <p:nvSpPr>
          <p:cNvPr id="13317" name="CasellaDiTesto 1"/>
          <p:cNvSpPr txBox="1">
            <a:spLocks noChangeArrowheads="1"/>
          </p:cNvSpPr>
          <p:nvPr/>
        </p:nvSpPr>
        <p:spPr bwMode="auto">
          <a:xfrm>
            <a:off x="742950" y="6005513"/>
            <a:ext cx="24114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600" b="1"/>
              <a:t>(tratto da DSM IV – TR)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805" name="Group 21"/>
          <p:cNvGraphicFramePr>
            <a:graphicFrameLocks noGrp="1"/>
          </p:cNvGraphicFramePr>
          <p:nvPr/>
        </p:nvGraphicFramePr>
        <p:xfrm>
          <a:off x="395288" y="908050"/>
          <a:ext cx="8424862" cy="5616575"/>
        </p:xfrm>
        <a:graphic>
          <a:graphicData uri="http://schemas.openxmlformats.org/drawingml/2006/table">
            <a:tbl>
              <a:tblPr/>
              <a:tblGrid>
                <a:gridCol w="2808287"/>
                <a:gridCol w="2808288"/>
                <a:gridCol w="2808287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DSM 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ICD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ICD 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Disturbi dell’adattamento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con umore depresso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- con ansia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- con ansia e umore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depresso misti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- con alterazioni della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condotta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- non specificato </a:t>
                      </a: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Disturbi d’ansia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Disturbo Post-Traumatico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da Stress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Disturbo Acuto da Stress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Disturbi nevrotici, legati a stress e somatoformi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Reazione a grave stress e disturbi dell’adattamento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Reazione acuta da stress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Disturdo Post-Traumatico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da Stress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Disturbi dell’Adattamento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Altre reazioni a stress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severo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Reazioni a stress severo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non specificate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Disturbi nevrotici e della personalità e altri disturbi psichici non psicotici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Reazione acuta allo stress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Reazione di adattamento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con umore depresso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con disturbo di altre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emozioni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con disturbi della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condotta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con disturbi misti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altre reazioni di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adattamento (DPTS,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con sintomi somatici,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con chiusura)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non specificata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7813" y="989013"/>
            <a:ext cx="5761037" cy="1143000"/>
          </a:xfrm>
        </p:spPr>
        <p:txBody>
          <a:bodyPr>
            <a:normAutofit fontScale="90000"/>
          </a:bodyPr>
          <a:lstStyle/>
          <a:p>
            <a:r>
              <a:rPr lang="it-IT"/>
              <a:t> </a:t>
            </a:r>
            <a:r>
              <a:rPr lang="it-IT" sz="3600">
                <a:solidFill>
                  <a:srgbClr val="A50021"/>
                </a:solidFill>
              </a:rPr>
              <a:t>ITER DIAGNOSTICO</a:t>
            </a:r>
            <a:br>
              <a:rPr lang="it-IT" sz="3600">
                <a:solidFill>
                  <a:srgbClr val="A50021"/>
                </a:solidFill>
              </a:rPr>
            </a:br>
            <a:r>
              <a:rPr lang="it-IT" sz="3600">
                <a:solidFill>
                  <a:srgbClr val="A50021"/>
                </a:solidFill>
              </a:rPr>
              <a:t>modello INAIL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2636838"/>
            <a:ext cx="7704138" cy="2808287"/>
          </a:xfrm>
          <a:solidFill>
            <a:srgbClr val="B0BFEE"/>
          </a:solidFill>
        </p:spPr>
        <p:txBody>
          <a:bodyPr/>
          <a:lstStyle/>
          <a:p>
            <a:pPr>
              <a:buFontTx/>
              <a:buNone/>
            </a:pPr>
            <a:r>
              <a:rPr lang="it-IT" sz="2400" b="1"/>
              <a:t>Anamnesi lavorativa pregressa e attuale</a:t>
            </a:r>
          </a:p>
          <a:p>
            <a:pPr>
              <a:buFontTx/>
              <a:buNone/>
            </a:pPr>
            <a:r>
              <a:rPr lang="it-IT" sz="2400" b="1"/>
              <a:t>Anamnesi fisiologica</a:t>
            </a:r>
          </a:p>
          <a:p>
            <a:pPr>
              <a:buFontTx/>
              <a:buNone/>
            </a:pPr>
            <a:r>
              <a:rPr lang="it-IT" sz="2400" b="1"/>
              <a:t>Anamnesi patologica remota </a:t>
            </a:r>
            <a:endParaRPr lang="it-IT" sz="2400"/>
          </a:p>
          <a:p>
            <a:pPr>
              <a:buFontTx/>
              <a:buNone/>
            </a:pPr>
            <a:r>
              <a:rPr lang="it-IT" sz="2400" b="1"/>
              <a:t>Anamnesi patologica prossima</a:t>
            </a:r>
          </a:p>
          <a:p>
            <a:pPr>
              <a:buFontTx/>
              <a:buNone/>
            </a:pPr>
            <a:r>
              <a:rPr lang="it-IT" sz="2400" b="1"/>
              <a:t>Esame obiettivo completo</a:t>
            </a:r>
          </a:p>
          <a:p>
            <a:pPr>
              <a:buFontTx/>
              <a:buNone/>
            </a:pPr>
            <a:r>
              <a:rPr lang="it-IT" sz="2400" b="1"/>
              <a:t>Indagini neuropsichiatriche e test psicodiagnostici</a:t>
            </a:r>
            <a:endParaRPr lang="it-IT" sz="2400"/>
          </a:p>
          <a:p>
            <a:endParaRPr lang="it-IT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846263"/>
            <a:ext cx="7772400" cy="48958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400" b="1" u="sng">
                <a:solidFill>
                  <a:schemeClr val="accent2"/>
                </a:solidFill>
              </a:rPr>
              <a:t>Test psicodiagnostici</a:t>
            </a:r>
            <a:r>
              <a:rPr lang="it-IT" sz="2400" b="1"/>
              <a:t>:</a:t>
            </a:r>
            <a:br>
              <a:rPr lang="it-IT" sz="2400" b="1"/>
            </a:br>
            <a:endParaRPr lang="it-IT" sz="2400" b="1"/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b="1"/>
              <a:t>     a) </a:t>
            </a:r>
            <a:r>
              <a:rPr lang="it-IT" sz="2400" b="1">
                <a:solidFill>
                  <a:srgbClr val="FF0000"/>
                </a:solidFill>
              </a:rPr>
              <a:t>Questionari di personalità</a:t>
            </a:r>
            <a:r>
              <a:rPr lang="it-IT" sz="2400" b="1"/>
              <a:t> (MMPI-2 ...)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400" b="1"/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b="1"/>
              <a:t>     b) </a:t>
            </a:r>
            <a:r>
              <a:rPr lang="it-IT" sz="2400" b="1">
                <a:solidFill>
                  <a:srgbClr val="FF0000"/>
                </a:solidFill>
              </a:rPr>
              <a:t>Tests proiettivi</a:t>
            </a:r>
            <a:r>
              <a:rPr lang="it-IT" sz="2400" b="1"/>
              <a:t> </a:t>
            </a:r>
            <a:r>
              <a:rPr lang="it-IT" sz="2000" b="1"/>
              <a:t>(Reattivo di disegno Wartegg,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b="1"/>
              <a:t>            Rorschach ...)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b="1"/>
              <a:t/>
            </a:r>
            <a:br>
              <a:rPr lang="it-IT" sz="2400" b="1"/>
            </a:br>
            <a:r>
              <a:rPr lang="it-IT" sz="2400" b="1"/>
              <a:t> c) </a:t>
            </a:r>
            <a:r>
              <a:rPr lang="it-IT" sz="2400" b="1">
                <a:solidFill>
                  <a:srgbClr val="FF0000"/>
                </a:solidFill>
              </a:rPr>
              <a:t>Scale di valutazione dei sintomi psichiatrici</a:t>
            </a:r>
            <a:r>
              <a:rPr lang="it-IT" sz="2400" b="1"/>
              <a:t>: </a:t>
            </a:r>
            <a:br>
              <a:rPr lang="it-IT" sz="2400" b="1"/>
            </a:br>
            <a:r>
              <a:rPr lang="it-IT" sz="2400" b="1"/>
              <a:t>     - </a:t>
            </a:r>
            <a:r>
              <a:rPr lang="it-IT" sz="2000" b="1"/>
              <a:t>per </a:t>
            </a:r>
            <a:r>
              <a:rPr lang="it-IT" sz="2000" b="1">
                <a:solidFill>
                  <a:schemeClr val="accent2"/>
                </a:solidFill>
              </a:rPr>
              <a:t>ansia e depressione</a:t>
            </a:r>
            <a:r>
              <a:rPr lang="it-IT" sz="2000" b="1"/>
              <a:t>, di auto e eterovalutazione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b="1"/>
              <a:t>              (BDI, HAD scale, HAM-A, HAM e Zung depression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b="1"/>
              <a:t>               rating scale, MOOD scale)</a:t>
            </a:r>
            <a:br>
              <a:rPr lang="it-IT" sz="2000" b="1"/>
            </a:br>
            <a:r>
              <a:rPr lang="it-IT" sz="2000" b="1"/>
              <a:t>      - per </a:t>
            </a:r>
            <a:r>
              <a:rPr lang="it-IT" sz="2000" b="1">
                <a:solidFill>
                  <a:schemeClr val="accent2"/>
                </a:solidFill>
              </a:rPr>
              <a:t>aggressività e rabbia</a:t>
            </a:r>
            <a:r>
              <a:rPr lang="it-IT" sz="2000" b="1"/>
              <a:t> (STAXI)</a:t>
            </a:r>
            <a:br>
              <a:rPr lang="it-IT" sz="2000" b="1"/>
            </a:br>
            <a:r>
              <a:rPr lang="it-IT" sz="2000" b="1"/>
              <a:t>      - per </a:t>
            </a:r>
            <a:r>
              <a:rPr lang="it-IT" sz="2000" b="1">
                <a:solidFill>
                  <a:schemeClr val="accent2"/>
                </a:solidFill>
              </a:rPr>
              <a:t>disturbo post-traumatico da stress</a:t>
            </a:r>
            <a:r>
              <a:rPr lang="it-IT" sz="2000" b="1"/>
              <a:t> (MSS-C)</a:t>
            </a:r>
            <a:br>
              <a:rPr lang="it-IT" sz="2000" b="1"/>
            </a:br>
            <a:r>
              <a:rPr lang="it-IT" sz="2000" b="1"/>
              <a:t>      - per amplificazione di </a:t>
            </a:r>
            <a:r>
              <a:rPr lang="it-IT" sz="2000" b="1">
                <a:solidFill>
                  <a:schemeClr val="accent2"/>
                </a:solidFill>
              </a:rPr>
              <a:t>sintomi somatici</a:t>
            </a:r>
            <a:r>
              <a:rPr lang="it-IT" sz="2000" b="1"/>
              <a:t> (MSPQ)</a:t>
            </a:r>
            <a:br>
              <a:rPr lang="it-IT" sz="2000" b="1"/>
            </a:br>
            <a:endParaRPr lang="it-IT" sz="2000" b="1"/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b="1"/>
              <a:t>      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808038" y="6186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b="1"/>
          </a:p>
        </p:txBody>
      </p:sp>
      <p:sp>
        <p:nvSpPr>
          <p:cNvPr id="25605" name="Rectangle 2"/>
          <p:cNvSpPr>
            <a:spLocks noChangeArrowheads="1"/>
          </p:cNvSpPr>
          <p:nvPr/>
        </p:nvSpPr>
        <p:spPr bwMode="auto">
          <a:xfrm>
            <a:off x="1547813" y="476250"/>
            <a:ext cx="5761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sz="4400">
                <a:solidFill>
                  <a:schemeClr val="tx2"/>
                </a:solidFill>
              </a:rPr>
              <a:t> </a:t>
            </a:r>
            <a:r>
              <a:rPr lang="it-IT" sz="3600">
                <a:solidFill>
                  <a:srgbClr val="A50021"/>
                </a:solidFill>
              </a:rPr>
              <a:t>ITER DIAGNOSTICO</a:t>
            </a:r>
            <a:br>
              <a:rPr lang="it-IT" sz="3600">
                <a:solidFill>
                  <a:srgbClr val="A50021"/>
                </a:solidFill>
              </a:rPr>
            </a:br>
            <a:r>
              <a:rPr lang="it-IT" sz="3600">
                <a:solidFill>
                  <a:srgbClr val="A50021"/>
                </a:solidFill>
              </a:rPr>
              <a:t>modello INAIL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179388" y="692150"/>
            <a:ext cx="8640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755576" y="1124744"/>
            <a:ext cx="7488833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400" dirty="0" smtClean="0"/>
              <a:t>«</a:t>
            </a:r>
            <a:r>
              <a:rPr lang="it-IT" sz="2400" dirty="0" smtClean="0"/>
              <a:t>Il rischio psicosociale è il rischio di deterioramento del benessere psicologico o fisico di un lavoratore, derivante </a:t>
            </a:r>
            <a:r>
              <a:rPr lang="it-IT" sz="2400" b="1" dirty="0" smtClean="0"/>
              <a:t>dall’interazione tra la progettazione e la gestione </a:t>
            </a:r>
            <a:r>
              <a:rPr lang="it-IT" sz="2400" dirty="0" smtClean="0"/>
              <a:t>dell’attività lavorativa </a:t>
            </a:r>
            <a:r>
              <a:rPr lang="it-IT" sz="2400" b="1" dirty="0" smtClean="0"/>
              <a:t>all’interno del contesto organizzativo e sociale</a:t>
            </a:r>
            <a:r>
              <a:rPr lang="it-IT" sz="2400" dirty="0" smtClean="0"/>
              <a:t> (</a:t>
            </a:r>
            <a:r>
              <a:rPr lang="it-IT" sz="2400" dirty="0" err="1" smtClean="0"/>
              <a:t>Cox</a:t>
            </a:r>
            <a:r>
              <a:rPr lang="it-IT" sz="2400" dirty="0" smtClean="0"/>
              <a:t> e </a:t>
            </a:r>
            <a:r>
              <a:rPr lang="it-IT" sz="2400" dirty="0" err="1" smtClean="0"/>
              <a:t>Griffiths</a:t>
            </a:r>
            <a:r>
              <a:rPr lang="it-IT" sz="2400" dirty="0" smtClean="0"/>
              <a:t>, 2005).</a:t>
            </a:r>
            <a:r>
              <a:rPr lang="it-IT" sz="2400" dirty="0" smtClean="0"/>
              <a:t>» </a:t>
            </a:r>
            <a:endParaRPr lang="it-IT" sz="2400" dirty="0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971600" y="476672"/>
            <a:ext cx="72252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CHE COSA SONO I </a:t>
            </a:r>
            <a:r>
              <a:rPr lang="it-IT" sz="3200" b="1" dirty="0">
                <a:solidFill>
                  <a:srgbClr val="FF0000"/>
                </a:solidFill>
              </a:rPr>
              <a:t>RISCHI PSICOSOCIALI </a:t>
            </a:r>
            <a:r>
              <a:rPr lang="it-IT" sz="3200" b="1" dirty="0" smtClean="0">
                <a:solidFill>
                  <a:srgbClr val="FF0000"/>
                </a:solidFill>
              </a:rPr>
              <a:t> ?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www.glistatigenerali.com/wp-content/uploads/2015/09/inside-ou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149968"/>
            <a:ext cx="6264696" cy="3523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1082675" y="473075"/>
            <a:ext cx="6965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600">
                <a:solidFill>
                  <a:srgbClr val="A50021"/>
                </a:solidFill>
              </a:rPr>
              <a:t>Altri modelli </a:t>
            </a:r>
            <a:r>
              <a:rPr lang="it-IT" sz="2400" i="1">
                <a:solidFill>
                  <a:srgbClr val="A50021"/>
                </a:solidFill>
              </a:rPr>
              <a:t>(ricavati dall’esperienza pratica)</a:t>
            </a:r>
            <a:endParaRPr lang="it-IT" sz="2400">
              <a:solidFill>
                <a:srgbClr val="A50021"/>
              </a:solidFill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395288" y="12652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2400" b="1" i="1"/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1187450" y="1120775"/>
            <a:ext cx="6697663" cy="131445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>
                <a:solidFill>
                  <a:srgbClr val="FF0000"/>
                </a:solidFill>
              </a:rPr>
              <a:t>Visita specialistica di medicina del lavoro</a:t>
            </a:r>
          </a:p>
          <a:p>
            <a:r>
              <a:rPr lang="it-IT" sz="1600" b="1">
                <a:solidFill>
                  <a:srgbClr val="FF0000"/>
                </a:solidFill>
              </a:rPr>
              <a:t>Visita specialistica psichiatrica</a:t>
            </a:r>
          </a:p>
          <a:p>
            <a:r>
              <a:rPr lang="it-IT" sz="1600" b="1">
                <a:solidFill>
                  <a:srgbClr val="FF0000"/>
                </a:solidFill>
              </a:rPr>
              <a:t>Test di personalità MMPI-2</a:t>
            </a:r>
          </a:p>
          <a:p>
            <a:r>
              <a:rPr lang="it-IT" sz="1600" b="1"/>
              <a:t>Reattivo Global Assesment of Functioning (GAF)</a:t>
            </a:r>
            <a:endParaRPr lang="it-IT" sz="1600" i="1"/>
          </a:p>
          <a:p>
            <a:r>
              <a:rPr lang="it-IT" sz="1600" i="1"/>
              <a:t>(scala per rilevare difficoltà nel funzionamento sociale e professionale)</a:t>
            </a:r>
            <a:endParaRPr lang="it-IT" sz="1600" b="1"/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1187450" y="2633663"/>
            <a:ext cx="6697663" cy="204787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>
                <a:solidFill>
                  <a:srgbClr val="FF0000"/>
                </a:solidFill>
              </a:rPr>
              <a:t>Visita specialistica di medicina del lavoro</a:t>
            </a:r>
          </a:p>
          <a:p>
            <a:r>
              <a:rPr lang="it-IT" sz="1600" b="1">
                <a:solidFill>
                  <a:srgbClr val="FF0000"/>
                </a:solidFill>
              </a:rPr>
              <a:t>Visita specialistica psichiatrica</a:t>
            </a:r>
          </a:p>
          <a:p>
            <a:r>
              <a:rPr lang="it-IT" sz="1600" b="1">
                <a:solidFill>
                  <a:srgbClr val="FF0000"/>
                </a:solidFill>
              </a:rPr>
              <a:t>Test  di personalità MMPI-2</a:t>
            </a:r>
          </a:p>
          <a:p>
            <a:r>
              <a:rPr lang="it-IT" sz="1600" b="1"/>
              <a:t>Valutazione psicologica</a:t>
            </a:r>
          </a:p>
          <a:p>
            <a:r>
              <a:rPr lang="it-IT" sz="1600" b="1"/>
              <a:t>Questionario STAI Y-2 </a:t>
            </a:r>
            <a:r>
              <a:rPr lang="it-IT" sz="1600" i="1"/>
              <a:t>(per la misurazione dell’ansia)</a:t>
            </a:r>
          </a:p>
          <a:p>
            <a:r>
              <a:rPr lang="it-IT" sz="1600" b="1"/>
              <a:t>Questionario CISS </a:t>
            </a:r>
            <a:r>
              <a:rPr lang="it-IT" sz="1600" i="1"/>
              <a:t>(per la valutazione della capacità di coping)</a:t>
            </a:r>
          </a:p>
          <a:p>
            <a:r>
              <a:rPr lang="it-IT" sz="1600" b="1"/>
              <a:t>Questionario CES-D </a:t>
            </a:r>
            <a:r>
              <a:rPr lang="it-IT" sz="1600" i="1"/>
              <a:t>(per la valutazione dello stato depressivo)</a:t>
            </a:r>
          </a:p>
          <a:p>
            <a:r>
              <a:rPr lang="it-IT" sz="1600" b="1"/>
              <a:t>Test WAIS-R </a:t>
            </a:r>
            <a:r>
              <a:rPr lang="it-IT" sz="1600" i="1"/>
              <a:t>(test di livello cognitivo)</a:t>
            </a:r>
          </a:p>
        </p:txBody>
      </p:sp>
      <p:sp>
        <p:nvSpPr>
          <p:cNvPr id="27654" name="Rectangle 9"/>
          <p:cNvSpPr>
            <a:spLocks noChangeArrowheads="1"/>
          </p:cNvSpPr>
          <p:nvPr/>
        </p:nvSpPr>
        <p:spPr bwMode="auto">
          <a:xfrm>
            <a:off x="1187450" y="4865688"/>
            <a:ext cx="6697663" cy="1803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>
                <a:solidFill>
                  <a:srgbClr val="FF0000"/>
                </a:solidFill>
              </a:rPr>
              <a:t>Visita specialistica di medicina del lavoro</a:t>
            </a:r>
          </a:p>
          <a:p>
            <a:r>
              <a:rPr lang="it-IT" sz="1600" b="1">
                <a:solidFill>
                  <a:srgbClr val="FF0000"/>
                </a:solidFill>
              </a:rPr>
              <a:t>Visita specialistica psichiatrica</a:t>
            </a:r>
          </a:p>
          <a:p>
            <a:r>
              <a:rPr lang="it-IT" sz="1600" b="1">
                <a:solidFill>
                  <a:srgbClr val="FF0000"/>
                </a:solidFill>
              </a:rPr>
              <a:t>Test  di personalità MMPI-2</a:t>
            </a:r>
          </a:p>
          <a:p>
            <a:r>
              <a:rPr lang="it-IT" sz="1600" b="1"/>
              <a:t>Valutazione psicologica</a:t>
            </a:r>
          </a:p>
          <a:p>
            <a:r>
              <a:rPr lang="it-IT" sz="1600" b="1"/>
              <a:t>Test proiettivo Wartegg</a:t>
            </a:r>
          </a:p>
          <a:p>
            <a:r>
              <a:rPr lang="it-IT" sz="1600" b="1"/>
              <a:t>Questionario STAI Y-2 </a:t>
            </a:r>
            <a:r>
              <a:rPr lang="it-IT" sz="1600" i="1"/>
              <a:t>(per la misurazione dell’ansia)</a:t>
            </a:r>
          </a:p>
          <a:p>
            <a:r>
              <a:rPr lang="it-IT" sz="1600" b="1"/>
              <a:t>Questionario SCL-90-R </a:t>
            </a:r>
            <a:r>
              <a:rPr lang="it-IT" sz="1600" i="1"/>
              <a:t>(scala per la sintomatologia)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3225"/>
            <a:ext cx="8154987" cy="504825"/>
          </a:xfrm>
        </p:spPr>
        <p:txBody>
          <a:bodyPr>
            <a:normAutofit fontScale="90000"/>
          </a:bodyPr>
          <a:lstStyle/>
          <a:p>
            <a:r>
              <a:rPr lang="it-IT" sz="2600" b="1">
                <a:solidFill>
                  <a:srgbClr val="A50021"/>
                </a:solidFill>
              </a:rPr>
              <a:t/>
            </a:r>
            <a:br>
              <a:rPr lang="it-IT" sz="2600" b="1">
                <a:solidFill>
                  <a:srgbClr val="A50021"/>
                </a:solidFill>
              </a:rPr>
            </a:br>
            <a:r>
              <a:rPr lang="it-IT" sz="2200" b="1">
                <a:solidFill>
                  <a:srgbClr val="A50021"/>
                </a:solidFill>
              </a:rPr>
              <a:t>Elenco delle malattie per le quali è obbligatoria la denuncia</a:t>
            </a:r>
            <a:r>
              <a:rPr lang="it-IT" sz="2000" b="1">
                <a:solidFill>
                  <a:srgbClr val="A50021"/>
                </a:solidFill>
              </a:rPr>
              <a:t/>
            </a:r>
            <a:br>
              <a:rPr lang="it-IT" sz="2000" b="1">
                <a:solidFill>
                  <a:srgbClr val="A50021"/>
                </a:solidFill>
              </a:rPr>
            </a:br>
            <a:endParaRPr lang="it-IT" sz="2000" b="1">
              <a:solidFill>
                <a:srgbClr val="A50021"/>
              </a:solidFill>
            </a:endParaRP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611188" y="987425"/>
            <a:ext cx="79200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b="1" i="1" dirty="0">
                <a:solidFill>
                  <a:schemeClr val="accent2"/>
                </a:solidFill>
              </a:rPr>
              <a:t>MINISTERO DEL LAVORO, DELLA SALUTE E DELLE POLITICHE SOCIALI</a:t>
            </a:r>
          </a:p>
          <a:p>
            <a:pPr algn="ctr"/>
            <a:r>
              <a:rPr lang="it-IT" sz="1600" b="1" i="1" u="sng" dirty="0">
                <a:solidFill>
                  <a:schemeClr val="accent2"/>
                </a:solidFill>
              </a:rPr>
              <a:t>DECRETO </a:t>
            </a:r>
            <a:r>
              <a:rPr lang="it-IT" sz="1600" b="1" i="1" u="sng" dirty="0" smtClean="0">
                <a:solidFill>
                  <a:schemeClr val="accent2"/>
                </a:solidFill>
              </a:rPr>
              <a:t>10 GIUGNO 2014</a:t>
            </a:r>
            <a:endParaRPr lang="it-IT" sz="1600" b="1" i="1" u="sng" dirty="0">
              <a:solidFill>
                <a:schemeClr val="accent2"/>
              </a:solidFill>
            </a:endParaRP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827088" y="1706563"/>
            <a:ext cx="753427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/>
              <a:t>Lista II, Gruppo 7 – </a:t>
            </a:r>
            <a:r>
              <a:rPr lang="it-IT" sz="1600" b="1" i="1"/>
              <a:t>Malattie psichiche e psicosomatiche da disfunzioni della</a:t>
            </a:r>
          </a:p>
          <a:p>
            <a:r>
              <a:rPr lang="it-IT" sz="1600" b="1" i="1"/>
              <a:t>                                 organizzazione del lavoro</a:t>
            </a:r>
          </a:p>
          <a:p>
            <a:endParaRPr lang="it-IT" sz="800" b="1" i="1"/>
          </a:p>
          <a:p>
            <a:pPr>
              <a:buFontTx/>
              <a:buChar char="•"/>
            </a:pPr>
            <a:r>
              <a:rPr lang="it-IT" sz="1600" b="1">
                <a:solidFill>
                  <a:schemeClr val="accent2"/>
                </a:solidFill>
              </a:rPr>
              <a:t> disturbo dell’adattamento cronico</a:t>
            </a:r>
          </a:p>
          <a:p>
            <a:pPr>
              <a:buFontTx/>
              <a:buChar char="•"/>
            </a:pPr>
            <a:r>
              <a:rPr lang="it-IT" sz="1600" b="1">
                <a:solidFill>
                  <a:schemeClr val="accent2"/>
                </a:solidFill>
              </a:rPr>
              <a:t> disturbo post-traumatico cronico da stress</a:t>
            </a:r>
            <a:r>
              <a:rPr lang="it-IT" sz="16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1042988" y="2930525"/>
            <a:ext cx="7037387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1300" i="1"/>
              <a:t>· </a:t>
            </a:r>
            <a:r>
              <a:rPr lang="it-IT" sz="1300" i="1">
                <a:solidFill>
                  <a:srgbClr val="FF0000"/>
                </a:solidFill>
              </a:rPr>
              <a:t>Marginalizzazione</a:t>
            </a:r>
            <a:r>
              <a:rPr lang="it-IT" sz="1300" i="1"/>
              <a:t> dalla attività lavorativa</a:t>
            </a:r>
            <a:br>
              <a:rPr lang="it-IT" sz="1300" i="1"/>
            </a:br>
            <a:r>
              <a:rPr lang="it-IT" sz="1300" i="1"/>
              <a:t>· </a:t>
            </a:r>
            <a:r>
              <a:rPr lang="it-IT" sz="1300" i="1">
                <a:solidFill>
                  <a:srgbClr val="FF0000"/>
                </a:solidFill>
              </a:rPr>
              <a:t>Svuotamento</a:t>
            </a:r>
            <a:r>
              <a:rPr lang="it-IT" sz="1300" i="1"/>
              <a:t> delle mansioni</a:t>
            </a:r>
            <a:br>
              <a:rPr lang="it-IT" sz="1300" i="1"/>
            </a:br>
            <a:r>
              <a:rPr lang="it-IT" sz="1300" i="1"/>
              <a:t>· </a:t>
            </a:r>
            <a:r>
              <a:rPr lang="it-IT" sz="1300" i="1">
                <a:solidFill>
                  <a:srgbClr val="FF0000"/>
                </a:solidFill>
              </a:rPr>
              <a:t>Mancata assegnazione</a:t>
            </a:r>
            <a:r>
              <a:rPr lang="it-IT" sz="1300" i="1"/>
              <a:t> dei compiti lavorativi, con inattività forzata</a:t>
            </a:r>
            <a:br>
              <a:rPr lang="it-IT" sz="1300" i="1"/>
            </a:br>
            <a:r>
              <a:rPr lang="it-IT" sz="1300" i="1"/>
              <a:t>· </a:t>
            </a:r>
            <a:r>
              <a:rPr lang="it-IT" sz="1300" i="1">
                <a:solidFill>
                  <a:srgbClr val="FF0000"/>
                </a:solidFill>
              </a:rPr>
              <a:t>Mancata assegnazione</a:t>
            </a:r>
            <a:r>
              <a:rPr lang="it-IT" sz="1300" i="1"/>
              <a:t> degli strumenti di lavoro</a:t>
            </a:r>
            <a:br>
              <a:rPr lang="it-IT" sz="1300" i="1"/>
            </a:br>
            <a:r>
              <a:rPr lang="it-IT" sz="1300" i="1"/>
              <a:t>· Ripetuti </a:t>
            </a:r>
            <a:r>
              <a:rPr lang="it-IT" sz="1300" i="1">
                <a:solidFill>
                  <a:srgbClr val="FF0000"/>
                </a:solidFill>
              </a:rPr>
              <a:t>trasferimenti ingiustificati</a:t>
            </a:r>
            <a:br>
              <a:rPr lang="it-IT" sz="1300" i="1">
                <a:solidFill>
                  <a:srgbClr val="FF0000"/>
                </a:solidFill>
              </a:rPr>
            </a:br>
            <a:r>
              <a:rPr lang="it-IT" sz="1300" i="1"/>
              <a:t>· Prolungata attribuzione di </a:t>
            </a:r>
            <a:r>
              <a:rPr lang="it-IT" sz="1300" i="1">
                <a:solidFill>
                  <a:srgbClr val="FF0000"/>
                </a:solidFill>
              </a:rPr>
              <a:t>compiti dequalificanti</a:t>
            </a:r>
            <a:r>
              <a:rPr lang="it-IT" sz="1300" i="1"/>
              <a:t> rispetto al profilo professionale posseduto</a:t>
            </a:r>
            <a:br>
              <a:rPr lang="it-IT" sz="1300" i="1"/>
            </a:br>
            <a:r>
              <a:rPr lang="it-IT" sz="1300" i="1"/>
              <a:t>· Prolungata attribuzione di </a:t>
            </a:r>
            <a:r>
              <a:rPr lang="it-IT" sz="1300" i="1">
                <a:solidFill>
                  <a:srgbClr val="FF0000"/>
                </a:solidFill>
              </a:rPr>
              <a:t>compiti esorbitanti</a:t>
            </a:r>
            <a:r>
              <a:rPr lang="it-IT" sz="1300" i="1"/>
              <a:t> o eccessivi anche in relazione a eventuali </a:t>
            </a:r>
          </a:p>
          <a:p>
            <a:pPr eaLnBrk="0" hangingPunct="0"/>
            <a:r>
              <a:rPr lang="it-IT" sz="1300" i="1"/>
              <a:t>  condizioni di handicap psico-fisici</a:t>
            </a:r>
            <a:br>
              <a:rPr lang="it-IT" sz="1300" i="1"/>
            </a:br>
            <a:r>
              <a:rPr lang="it-IT" sz="1300" i="1"/>
              <a:t>· </a:t>
            </a:r>
            <a:r>
              <a:rPr lang="it-IT" sz="1300" i="1">
                <a:solidFill>
                  <a:srgbClr val="FF0000"/>
                </a:solidFill>
              </a:rPr>
              <a:t>Impedimento sistematico</a:t>
            </a:r>
            <a:r>
              <a:rPr lang="it-IT" sz="1300" i="1"/>
              <a:t> e strutturale all’accesso a notizie</a:t>
            </a:r>
            <a:br>
              <a:rPr lang="it-IT" sz="1300" i="1"/>
            </a:br>
            <a:r>
              <a:rPr lang="it-IT" sz="1300" i="1"/>
              <a:t>· </a:t>
            </a:r>
            <a:r>
              <a:rPr lang="it-IT" sz="1300" i="1">
                <a:solidFill>
                  <a:srgbClr val="FF0000"/>
                </a:solidFill>
              </a:rPr>
              <a:t>Inadeguatezza</a:t>
            </a:r>
            <a:r>
              <a:rPr lang="it-IT" sz="1300" i="1"/>
              <a:t> strutturale e sistematica delle informazioni inerenti l’ordinaria attività di lavoro</a:t>
            </a:r>
            <a:br>
              <a:rPr lang="it-IT" sz="1300" i="1"/>
            </a:br>
            <a:r>
              <a:rPr lang="it-IT" sz="1300" i="1"/>
              <a:t>· </a:t>
            </a:r>
            <a:r>
              <a:rPr lang="it-IT" sz="1300" i="1">
                <a:solidFill>
                  <a:srgbClr val="FF0000"/>
                </a:solidFill>
              </a:rPr>
              <a:t>Esclusione reiterata</a:t>
            </a:r>
            <a:r>
              <a:rPr lang="it-IT" sz="1300" i="1"/>
              <a:t> del lavoratore rispetto ad iniziative formative, di riqualificazione e </a:t>
            </a:r>
          </a:p>
          <a:p>
            <a:pPr eaLnBrk="0" hangingPunct="0"/>
            <a:r>
              <a:rPr lang="it-IT" sz="1300" i="1"/>
              <a:t>  aggiornamento professionale</a:t>
            </a:r>
            <a:br>
              <a:rPr lang="it-IT" sz="1300" i="1"/>
            </a:br>
            <a:r>
              <a:rPr lang="it-IT" sz="1300" i="1"/>
              <a:t>· </a:t>
            </a:r>
            <a:r>
              <a:rPr lang="it-IT" sz="1300" i="1">
                <a:solidFill>
                  <a:srgbClr val="FF0000"/>
                </a:solidFill>
              </a:rPr>
              <a:t>Esercizio esasperato</a:t>
            </a:r>
            <a:r>
              <a:rPr lang="it-IT" sz="1300" i="1"/>
              <a:t> ed eccessivo di forme di controllo</a:t>
            </a:r>
          </a:p>
          <a:p>
            <a:pPr eaLnBrk="0" hangingPunct="0"/>
            <a:r>
              <a:rPr lang="it-IT" sz="1300" i="1"/>
              <a:t>  Altre assimilabili</a:t>
            </a:r>
          </a:p>
        </p:txBody>
      </p:sp>
      <p:sp>
        <p:nvSpPr>
          <p:cNvPr id="29702" name="Text Box 9"/>
          <p:cNvSpPr txBox="1">
            <a:spLocks noChangeArrowheads="1"/>
          </p:cNvSpPr>
          <p:nvPr/>
        </p:nvSpPr>
        <p:spPr bwMode="auto">
          <a:xfrm>
            <a:off x="468313" y="3146425"/>
            <a:ext cx="6096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algn="ctr"/>
            <a:r>
              <a:rPr lang="it-IT" sz="1400" b="1" i="1"/>
              <a:t>Ripreso da Circolare INAIL</a:t>
            </a:r>
          </a:p>
          <a:p>
            <a:pPr algn="ctr"/>
            <a:r>
              <a:rPr lang="it-IT" sz="1400" b="1" i="1"/>
              <a:t>n° 71 del 17/12/2003</a:t>
            </a:r>
          </a:p>
        </p:txBody>
      </p:sp>
      <p:sp>
        <p:nvSpPr>
          <p:cNvPr id="29703" name="Rectangle 10"/>
          <p:cNvSpPr>
            <a:spLocks noChangeArrowheads="1"/>
          </p:cNvSpPr>
          <p:nvPr/>
        </p:nvSpPr>
        <p:spPr bwMode="auto">
          <a:xfrm>
            <a:off x="755650" y="1706563"/>
            <a:ext cx="7632700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 i="1"/>
          </a:p>
        </p:txBody>
      </p:sp>
      <p:sp>
        <p:nvSpPr>
          <p:cNvPr id="29704" name="Text Box 11"/>
          <p:cNvSpPr txBox="1">
            <a:spLocks noChangeArrowheads="1"/>
          </p:cNvSpPr>
          <p:nvPr/>
        </p:nvSpPr>
        <p:spPr bwMode="auto">
          <a:xfrm>
            <a:off x="250825" y="5883275"/>
            <a:ext cx="8677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>
                <a:solidFill>
                  <a:srgbClr val="008000"/>
                </a:solidFill>
              </a:rPr>
              <a:t>Le suddette costrittività organizzative appaiono più riferibili alla fattispecie del mobbing</a:t>
            </a:r>
          </a:p>
        </p:txBody>
      </p:sp>
      <p:sp>
        <p:nvSpPr>
          <p:cNvPr id="29705" name="Line 12"/>
          <p:cNvSpPr>
            <a:spLocks noChangeShapeType="1"/>
          </p:cNvSpPr>
          <p:nvPr/>
        </p:nvSpPr>
        <p:spPr bwMode="auto">
          <a:xfrm>
            <a:off x="179388" y="5811838"/>
            <a:ext cx="8785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9706" name="Line 13"/>
          <p:cNvSpPr>
            <a:spLocks noChangeShapeType="1"/>
          </p:cNvSpPr>
          <p:nvPr/>
        </p:nvSpPr>
        <p:spPr bwMode="auto">
          <a:xfrm>
            <a:off x="179388" y="2930525"/>
            <a:ext cx="8785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9707" name="Text Box 14"/>
          <p:cNvSpPr txBox="1">
            <a:spLocks noChangeArrowheads="1"/>
          </p:cNvSpPr>
          <p:nvPr/>
        </p:nvSpPr>
        <p:spPr bwMode="auto">
          <a:xfrm>
            <a:off x="250825" y="6243638"/>
            <a:ext cx="859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>
                <a:solidFill>
                  <a:srgbClr val="990033"/>
                </a:solidFill>
              </a:rPr>
              <a:t>Il DA e il DPTS non sono compresi nella “Tabella delle malattie professionali”</a:t>
            </a:r>
          </a:p>
          <a:p>
            <a:pPr algn="ctr"/>
            <a:r>
              <a:rPr lang="it-IT" b="1" i="1">
                <a:solidFill>
                  <a:srgbClr val="990033"/>
                </a:solidFill>
              </a:rPr>
              <a:t>D.M. 09/04/2008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 t="10612"/>
          <a:stretch>
            <a:fillRect/>
          </a:stretch>
        </p:blipFill>
        <p:spPr bwMode="auto">
          <a:xfrm>
            <a:off x="250825" y="1772816"/>
            <a:ext cx="8424863" cy="424857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971600" y="47667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DISTURBI E PATOLOGIE </a:t>
            </a:r>
          </a:p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CORRELATE ALLO STRESS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1547813" y="473075"/>
            <a:ext cx="6048375" cy="531813"/>
          </a:xfrm>
          <a:prstGeom prst="rect">
            <a:avLst/>
          </a:prstGeom>
          <a:solidFill>
            <a:srgbClr val="CC002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Arial" charset="0"/>
              <a:buNone/>
            </a:pPr>
            <a:r>
              <a:rPr lang="it-IT" sz="3600" b="1">
                <a:solidFill>
                  <a:schemeClr val="bg1"/>
                </a:solidFill>
              </a:rPr>
              <a:t>RISCHI PSICOSOCIALI</a:t>
            </a:r>
          </a:p>
        </p:txBody>
      </p:sp>
      <p:sp>
        <p:nvSpPr>
          <p:cNvPr id="665603" name="Rectangle 3"/>
          <p:cNvSpPr>
            <a:spLocks noChangeArrowheads="1"/>
          </p:cNvSpPr>
          <p:nvPr/>
        </p:nvSpPr>
        <p:spPr bwMode="auto">
          <a:xfrm>
            <a:off x="827088" y="2479675"/>
            <a:ext cx="2916237" cy="267765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chemeClr val="bg1"/>
                </a:solidFill>
              </a:rPr>
              <a:t>ACCORDO QUADRO EUROPEO SULLO STRESS SUL LAVORO </a:t>
            </a:r>
            <a:r>
              <a:rPr lang="it-IT" dirty="0">
                <a:solidFill>
                  <a:schemeClr val="bg1"/>
                </a:solidFill>
              </a:rPr>
              <a:t>(8/10/2004) </a:t>
            </a:r>
          </a:p>
          <a:p>
            <a:pPr algn="ctr">
              <a:defRPr/>
            </a:pPr>
            <a:endParaRPr lang="it-IT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it-IT" sz="1200" dirty="0">
                <a:solidFill>
                  <a:schemeClr val="bg1"/>
                </a:solidFill>
              </a:rPr>
              <a:t>(Accordo siglato da CES - sindacato Europeo; UNICE-“</a:t>
            </a:r>
            <a:r>
              <a:rPr lang="it-IT" sz="1200" dirty="0" err="1">
                <a:solidFill>
                  <a:schemeClr val="bg1"/>
                </a:solidFill>
              </a:rPr>
              <a:t>confindustria</a:t>
            </a:r>
            <a:r>
              <a:rPr lang="it-IT" sz="1200" dirty="0">
                <a:solidFill>
                  <a:schemeClr val="bg1"/>
                </a:solidFill>
              </a:rPr>
              <a:t> europea”; UEAPME - associazione europea artigianato e PMI; CEEP - associazione europea delle imprese partecipate dal pubblico e di interesse economico generale)</a:t>
            </a:r>
            <a:r>
              <a:rPr lang="it-IT" dirty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5604" name="Rectangle 4"/>
          <p:cNvSpPr>
            <a:spLocks noChangeArrowheads="1"/>
          </p:cNvSpPr>
          <p:nvPr/>
        </p:nvSpPr>
        <p:spPr bwMode="auto">
          <a:xfrm>
            <a:off x="5184775" y="2479674"/>
            <a:ext cx="2916238" cy="266226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chemeClr val="bg1"/>
                </a:solidFill>
              </a:rPr>
              <a:t>ACCORDO QUADRO EUROPEO SULLE MOLESTIE E LA VIOLENZA NEL LUOGO </a:t>
            </a:r>
            <a:r>
              <a:rPr lang="it-IT" b="1" dirty="0" err="1">
                <a:solidFill>
                  <a:schemeClr val="bg1"/>
                </a:solidFill>
              </a:rPr>
              <a:t>DI</a:t>
            </a:r>
            <a:r>
              <a:rPr lang="it-IT" b="1" dirty="0">
                <a:solidFill>
                  <a:schemeClr val="bg1"/>
                </a:solidFill>
              </a:rPr>
              <a:t> LAVORO </a:t>
            </a:r>
          </a:p>
          <a:p>
            <a:pPr algn="ctr">
              <a:defRPr/>
            </a:pPr>
            <a:r>
              <a:rPr lang="it-IT" dirty="0">
                <a:solidFill>
                  <a:schemeClr val="bg1"/>
                </a:solidFill>
              </a:rPr>
              <a:t>(8/11/2007) </a:t>
            </a:r>
            <a:endParaRPr lang="it-IT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it-IT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it-IT" sz="5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it-IT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it-IT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3301" name="AutoShape 5"/>
          <p:cNvSpPr>
            <a:spLocks noChangeArrowheads="1"/>
          </p:cNvSpPr>
          <p:nvPr/>
        </p:nvSpPr>
        <p:spPr bwMode="auto">
          <a:xfrm rot="2033584">
            <a:off x="2916238" y="1557338"/>
            <a:ext cx="1008062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400"/>
          </a:p>
        </p:txBody>
      </p:sp>
      <p:sp>
        <p:nvSpPr>
          <p:cNvPr id="183302" name="AutoShape 6"/>
          <p:cNvSpPr>
            <a:spLocks noChangeArrowheads="1"/>
          </p:cNvSpPr>
          <p:nvPr/>
        </p:nvSpPr>
        <p:spPr bwMode="auto">
          <a:xfrm rot="-1234893">
            <a:off x="4932363" y="1557338"/>
            <a:ext cx="1008062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400"/>
          </a:p>
        </p:txBody>
      </p:sp>
      <p:sp>
        <p:nvSpPr>
          <p:cNvPr id="7" name="Rettangolo 6"/>
          <p:cNvSpPr/>
          <p:nvPr/>
        </p:nvSpPr>
        <p:spPr>
          <a:xfrm>
            <a:off x="683568" y="5445224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/>
              <a:t>Diventa accordo interconfederale nel 2008 e  inserito nel </a:t>
            </a:r>
            <a:r>
              <a:rPr lang="it-IT" dirty="0" err="1" smtClean="0"/>
              <a:t>D.Lgs</a:t>
            </a:r>
            <a:r>
              <a:rPr lang="it-IT" dirty="0" smtClean="0"/>
              <a:t> 81\08</a:t>
            </a:r>
            <a:endParaRPr lang="it-IT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004048" y="5517232"/>
            <a:ext cx="3168352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/>
              <a:t>Siglato </a:t>
            </a:r>
            <a:r>
              <a:rPr lang="it-IT" dirty="0" smtClean="0"/>
              <a:t>accordo </a:t>
            </a:r>
            <a:r>
              <a:rPr lang="it-IT" dirty="0" smtClean="0"/>
              <a:t>OOSS – Confindustria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/>
              <a:t>il 25 / 1 / 2016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79388" y="538163"/>
            <a:ext cx="4032250" cy="73025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ACCORDO QUADRO EUROPEO SULLO </a:t>
            </a:r>
          </a:p>
          <a:p>
            <a:pPr algn="ctr"/>
            <a:r>
              <a:rPr lang="it-IT" sz="1400" b="1" dirty="0">
                <a:solidFill>
                  <a:schemeClr val="bg1"/>
                </a:solidFill>
              </a:rPr>
              <a:t>STRESS LAVORO-CORRELATO 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(8/10/2004)</a:t>
            </a:r>
            <a:r>
              <a:rPr lang="it-IT" sz="1400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427538" y="538163"/>
            <a:ext cx="4572000" cy="73025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1400" b="1">
                <a:solidFill>
                  <a:schemeClr val="bg1"/>
                </a:solidFill>
              </a:rPr>
              <a:t>ACCORDO QUADRO EUROPEO SULLE MOLESTIE E LA VIOLENZA NEL LUOGO DI LAVORO </a:t>
            </a:r>
          </a:p>
          <a:p>
            <a:pPr algn="ctr"/>
            <a:r>
              <a:rPr lang="it-IT" sz="1400">
                <a:solidFill>
                  <a:schemeClr val="bg1"/>
                </a:solidFill>
              </a:rPr>
              <a:t>(8/11/2007)</a:t>
            </a:r>
            <a:r>
              <a:rPr lang="it-IT" sz="1400" b="1" i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755650" y="1555750"/>
            <a:ext cx="29543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1600" b="1"/>
              <a:t>Un certo livello di Stress L-C</a:t>
            </a:r>
          </a:p>
          <a:p>
            <a:pPr algn="ctr"/>
            <a:r>
              <a:rPr lang="it-IT" sz="1600" b="1" u="sng">
                <a:solidFill>
                  <a:srgbClr val="FF0000"/>
                </a:solidFill>
              </a:rPr>
              <a:t>può essere accettabile</a:t>
            </a:r>
            <a:r>
              <a:rPr lang="it-IT" sz="1600" b="1" u="sng"/>
              <a:t> 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003800" y="1484313"/>
            <a:ext cx="3168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1600" b="1"/>
              <a:t>Molestie, vessazioni e violenze</a:t>
            </a:r>
          </a:p>
          <a:p>
            <a:pPr algn="ctr"/>
            <a:r>
              <a:rPr lang="it-IT" sz="1600" b="1"/>
              <a:t>sono </a:t>
            </a:r>
            <a:r>
              <a:rPr lang="it-IT" sz="1600" b="1" u="sng">
                <a:solidFill>
                  <a:srgbClr val="FF0000"/>
                </a:solidFill>
              </a:rPr>
              <a:t>inaccettabili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971550" y="2347913"/>
            <a:ext cx="2649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1600" b="1"/>
              <a:t>Per questo rischio si fa la</a:t>
            </a:r>
          </a:p>
          <a:p>
            <a:pPr algn="ctr"/>
            <a:r>
              <a:rPr lang="it-IT" sz="1600" b="1" u="sng">
                <a:solidFill>
                  <a:srgbClr val="FF0000"/>
                </a:solidFill>
              </a:rPr>
              <a:t>valutazione</a:t>
            </a:r>
          </a:p>
          <a:p>
            <a:pPr algn="ctr"/>
            <a:r>
              <a:rPr lang="it-IT" sz="1600" b="1"/>
              <a:t>e si prendono misure per</a:t>
            </a:r>
          </a:p>
          <a:p>
            <a:pPr algn="ctr"/>
            <a:r>
              <a:rPr lang="it-IT" sz="1600" b="1" u="sng">
                <a:solidFill>
                  <a:srgbClr val="FF0000"/>
                </a:solidFill>
              </a:rPr>
              <a:t>contenerlo/controllarlo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076825" y="2347913"/>
            <a:ext cx="3168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1600" b="1"/>
              <a:t>Molestie, vessazioni e violenze</a:t>
            </a:r>
          </a:p>
          <a:p>
            <a:pPr algn="ctr"/>
            <a:r>
              <a:rPr lang="it-IT" sz="1600" b="1" u="sng">
                <a:solidFill>
                  <a:srgbClr val="FF0000"/>
                </a:solidFill>
              </a:rPr>
              <a:t>non si valutano</a:t>
            </a:r>
          </a:p>
          <a:p>
            <a:pPr algn="ctr"/>
            <a:r>
              <a:rPr lang="it-IT" sz="1600" b="1"/>
              <a:t>e si prendono misure per</a:t>
            </a:r>
          </a:p>
          <a:p>
            <a:pPr algn="ctr"/>
            <a:r>
              <a:rPr lang="it-IT" sz="1600" b="1" u="sng">
                <a:solidFill>
                  <a:srgbClr val="FF0000"/>
                </a:solidFill>
              </a:rPr>
              <a:t>impedirle/punirle</a:t>
            </a:r>
          </a:p>
        </p:txBody>
      </p:sp>
      <p:sp>
        <p:nvSpPr>
          <p:cNvPr id="39944" name="AutoShape 8"/>
          <p:cNvSpPr>
            <a:spLocks noChangeArrowheads="1"/>
          </p:cNvSpPr>
          <p:nvPr/>
        </p:nvSpPr>
        <p:spPr bwMode="auto">
          <a:xfrm>
            <a:off x="2124075" y="3427413"/>
            <a:ext cx="215900" cy="287337"/>
          </a:xfrm>
          <a:prstGeom prst="downArrow">
            <a:avLst>
              <a:gd name="adj1" fmla="val 50000"/>
              <a:gd name="adj2" fmla="val 33272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9945" name="AutoShape 9"/>
          <p:cNvSpPr>
            <a:spLocks noChangeArrowheads="1"/>
          </p:cNvSpPr>
          <p:nvPr/>
        </p:nvSpPr>
        <p:spPr bwMode="auto">
          <a:xfrm>
            <a:off x="6588125" y="3427413"/>
            <a:ext cx="215900" cy="287337"/>
          </a:xfrm>
          <a:prstGeom prst="downArrow">
            <a:avLst>
              <a:gd name="adj1" fmla="val 50000"/>
              <a:gd name="adj2" fmla="val 33272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827088" y="3787775"/>
            <a:ext cx="300513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sz="1600" b="1"/>
              <a:t> gestione e comunicazione</a:t>
            </a:r>
          </a:p>
          <a:p>
            <a:pPr>
              <a:buFontTx/>
              <a:buChar char="•"/>
            </a:pPr>
            <a:r>
              <a:rPr lang="it-IT" sz="1600" b="1"/>
              <a:t> chiarezza di obiettivi</a:t>
            </a:r>
          </a:p>
          <a:p>
            <a:pPr>
              <a:buFontTx/>
              <a:buChar char="•"/>
            </a:pPr>
            <a:r>
              <a:rPr lang="it-IT" sz="1600" b="1"/>
              <a:t> chiarezza di ruoli</a:t>
            </a:r>
          </a:p>
          <a:p>
            <a:pPr>
              <a:buFontTx/>
              <a:buChar char="•"/>
            </a:pPr>
            <a:r>
              <a:rPr lang="it-IT" sz="1600" b="1"/>
              <a:t> adeguato sostegno</a:t>
            </a:r>
          </a:p>
          <a:p>
            <a:pPr>
              <a:buFontTx/>
              <a:buChar char="•"/>
            </a:pPr>
            <a:r>
              <a:rPr lang="it-IT" sz="1600" b="1"/>
              <a:t> controllo sul lavoro</a:t>
            </a:r>
          </a:p>
          <a:p>
            <a:pPr>
              <a:buFontTx/>
              <a:buChar char="•"/>
            </a:pPr>
            <a:r>
              <a:rPr lang="it-IT" sz="1600" b="1"/>
              <a:t> migliore organizzazione</a:t>
            </a:r>
          </a:p>
          <a:p>
            <a:pPr>
              <a:buFontTx/>
              <a:buChar char="•"/>
            </a:pPr>
            <a:r>
              <a:rPr lang="it-IT" sz="1600" b="1"/>
              <a:t> migliori condizioni/ambienti</a:t>
            </a:r>
          </a:p>
          <a:p>
            <a:r>
              <a:rPr lang="it-IT" sz="1600" b="1"/>
              <a:t>  di lavoro</a:t>
            </a:r>
          </a:p>
          <a:p>
            <a:pPr>
              <a:buFontTx/>
              <a:buChar char="•"/>
            </a:pPr>
            <a:r>
              <a:rPr lang="it-IT" sz="1600" b="1"/>
              <a:t> adeguata formazione</a:t>
            </a:r>
          </a:p>
          <a:p>
            <a:pPr>
              <a:buFontTx/>
              <a:buChar char="•"/>
            </a:pPr>
            <a:r>
              <a:rPr lang="it-IT" sz="1600" b="1"/>
              <a:t> consultazione dei lavoratori</a:t>
            </a:r>
          </a:p>
          <a:p>
            <a:pPr>
              <a:buFontTx/>
              <a:buChar char="•"/>
            </a:pPr>
            <a:r>
              <a:rPr lang="it-IT" sz="1600" b="1"/>
              <a:t> …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5003800" y="3787775"/>
            <a:ext cx="344487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sz="1600" b="1" dirty="0"/>
              <a:t> aumento di consapevolezza</a:t>
            </a:r>
          </a:p>
          <a:p>
            <a:pPr>
              <a:buFontTx/>
              <a:buChar char="•"/>
            </a:pPr>
            <a:r>
              <a:rPr lang="it-IT" sz="1600" b="1" dirty="0"/>
              <a:t> specifico addestramento</a:t>
            </a:r>
          </a:p>
          <a:p>
            <a:pPr>
              <a:buFontTx/>
              <a:buChar char="•"/>
            </a:pPr>
            <a:r>
              <a:rPr lang="it-IT" sz="1600" b="1" dirty="0"/>
              <a:t> dichiarazioni esplicite di non</a:t>
            </a:r>
          </a:p>
          <a:p>
            <a:r>
              <a:rPr lang="it-IT" sz="1600" b="1" dirty="0"/>
              <a:t>   tolleranza e di procedure da</a:t>
            </a:r>
          </a:p>
          <a:p>
            <a:r>
              <a:rPr lang="it-IT" sz="1600" b="1" dirty="0"/>
              <a:t>   seguire se si verificano casi</a:t>
            </a:r>
          </a:p>
          <a:p>
            <a:pPr>
              <a:buFontTx/>
              <a:buChar char="•"/>
            </a:pPr>
            <a:r>
              <a:rPr lang="it-IT" sz="1600" b="1" dirty="0"/>
              <a:t> adatte procedure da seguire</a:t>
            </a:r>
          </a:p>
          <a:p>
            <a:r>
              <a:rPr lang="it-IT" sz="1400" b="1" dirty="0"/>
              <a:t>   </a:t>
            </a:r>
            <a:r>
              <a:rPr lang="it-IT" sz="1200" b="1" i="1" dirty="0"/>
              <a:t>(discrezione, riservatezza, tempestività,</a:t>
            </a:r>
          </a:p>
          <a:p>
            <a:r>
              <a:rPr lang="it-IT" sz="1200" b="1" i="1" dirty="0"/>
              <a:t>     udienza imparziale, pari trattamento,</a:t>
            </a:r>
          </a:p>
          <a:p>
            <a:r>
              <a:rPr lang="it-IT" sz="1200" b="1" i="1" dirty="0"/>
              <a:t>     false accuse non </a:t>
            </a:r>
            <a:r>
              <a:rPr lang="it-IT" sz="1200" b="1" i="1" dirty="0" err="1"/>
              <a:t>tollerate…</a:t>
            </a:r>
            <a:r>
              <a:rPr lang="it-IT" sz="1200" b="1" i="1" dirty="0"/>
              <a:t> )</a:t>
            </a:r>
            <a:endParaRPr lang="it-IT" sz="1400" b="1" dirty="0"/>
          </a:p>
          <a:p>
            <a:pPr>
              <a:buFontTx/>
              <a:buChar char="•"/>
            </a:pPr>
            <a:r>
              <a:rPr lang="it-IT" sz="1600" b="1" dirty="0"/>
              <a:t> misure punitive per gli esecutori</a:t>
            </a:r>
          </a:p>
          <a:p>
            <a:pPr>
              <a:buFontTx/>
              <a:buChar char="•"/>
            </a:pPr>
            <a:r>
              <a:rPr lang="it-IT" sz="1600" b="1" dirty="0"/>
              <a:t> verifica nel tempo della efficacia</a:t>
            </a:r>
          </a:p>
          <a:p>
            <a:r>
              <a:rPr lang="it-IT" sz="1600" b="1" dirty="0"/>
              <a:t>   delle procedure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4221163"/>
            <a:ext cx="2641600" cy="1797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76375" y="1196975"/>
            <a:ext cx="6753225" cy="452596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 err="1" smtClean="0">
                <a:solidFill>
                  <a:srgbClr val="FF3300"/>
                </a:solidFill>
              </a:rPr>
              <a:t>Contesto</a:t>
            </a:r>
            <a:r>
              <a:rPr lang="en-US" sz="2400" b="1" dirty="0" smtClean="0">
                <a:solidFill>
                  <a:srgbClr val="FF3300"/>
                </a:solidFill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</a:rPr>
              <a:t>lavorativo</a:t>
            </a:r>
            <a:r>
              <a:rPr lang="en-US" sz="2400" b="1" dirty="0" smtClean="0">
                <a:solidFill>
                  <a:srgbClr val="FF3300"/>
                </a:solidFill>
              </a:rPr>
              <a:t>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Cultura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organizzativa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Ruolo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nell’organizzazione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Autonomia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decisionale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controllo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Relazioni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interpersonali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sul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lavoro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Interfaccia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famiglia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lavoro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>
              <a:solidFill>
                <a:srgbClr val="FF33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 err="1" smtClean="0">
                <a:solidFill>
                  <a:srgbClr val="FF3300"/>
                </a:solidFill>
              </a:rPr>
              <a:t>Contenuti</a:t>
            </a:r>
            <a:r>
              <a:rPr lang="en-US" sz="2400" b="1" dirty="0" smtClean="0">
                <a:solidFill>
                  <a:srgbClr val="FF3300"/>
                </a:solidFill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</a:rPr>
              <a:t>lavorativi</a:t>
            </a:r>
            <a:r>
              <a:rPr lang="en-US" sz="2400" b="1" dirty="0" smtClean="0">
                <a:solidFill>
                  <a:srgbClr val="FF3300"/>
                </a:solidFill>
              </a:rPr>
              <a:t>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Ambiente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lavoro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e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attrezzature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Pianificazione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dei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compiti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Carico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/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ritimi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lavoro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Orario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lavoro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53251" name="Rectangle 5"/>
          <p:cNvSpPr>
            <a:spLocks noChangeArrowheads="1"/>
          </p:cNvSpPr>
          <p:nvPr/>
        </p:nvSpPr>
        <p:spPr bwMode="auto">
          <a:xfrm>
            <a:off x="5397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700" b="1" dirty="0">
                <a:latin typeface="Calibri" pitchFamily="34" charset="0"/>
              </a:rPr>
              <a:t>Fattori di rischio </a:t>
            </a:r>
            <a:r>
              <a:rPr lang="it-IT" sz="2700" b="1" u="sng" dirty="0" err="1">
                <a:solidFill>
                  <a:srgbClr val="FF0000"/>
                </a:solidFill>
                <a:latin typeface="Calibri" pitchFamily="34" charset="0"/>
              </a:rPr>
              <a:t>stress</a:t>
            </a:r>
            <a:r>
              <a:rPr lang="it-IT" sz="2700" b="1" u="sng" dirty="0" err="1">
                <a:latin typeface="Calibri" pitchFamily="34" charset="0"/>
              </a:rPr>
              <a:t>ogeni</a:t>
            </a:r>
            <a:endParaRPr lang="it-IT" sz="2700" b="1" u="sng" dirty="0">
              <a:latin typeface="Calibri" pitchFamily="34" charset="0"/>
            </a:endParaRPr>
          </a:p>
        </p:txBody>
      </p:sp>
      <p:pic>
        <p:nvPicPr>
          <p:cNvPr id="5325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1196975"/>
            <a:ext cx="2613025" cy="1962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AutoShape 4"/>
          <p:cNvSpPr>
            <a:spLocks noChangeArrowheads="1"/>
          </p:cNvSpPr>
          <p:nvPr/>
        </p:nvSpPr>
        <p:spPr bwMode="auto">
          <a:xfrm>
            <a:off x="3059113" y="260350"/>
            <a:ext cx="3240087" cy="720725"/>
          </a:xfrm>
          <a:prstGeom prst="flowChartAlternateProcess">
            <a:avLst/>
          </a:prstGeom>
          <a:solidFill>
            <a:schemeClr val="tx1"/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1">
                <a:solidFill>
                  <a:schemeClr val="bg2"/>
                </a:solidFill>
                <a:latin typeface="Calibri" pitchFamily="34" charset="0"/>
              </a:rPr>
              <a:t>Tutti i luoghi di lavoro</a:t>
            </a:r>
          </a:p>
        </p:txBody>
      </p:sp>
      <p:sp>
        <p:nvSpPr>
          <p:cNvPr id="231426" name="Line 5"/>
          <p:cNvSpPr>
            <a:spLocks noChangeShapeType="1"/>
          </p:cNvSpPr>
          <p:nvPr/>
        </p:nvSpPr>
        <p:spPr bwMode="auto">
          <a:xfrm>
            <a:off x="4643438" y="981075"/>
            <a:ext cx="0" cy="2873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31427" name="AutoShape 6"/>
          <p:cNvSpPr>
            <a:spLocks noChangeArrowheads="1"/>
          </p:cNvSpPr>
          <p:nvPr/>
        </p:nvSpPr>
        <p:spPr bwMode="auto">
          <a:xfrm>
            <a:off x="3276600" y="1412875"/>
            <a:ext cx="2663825" cy="1152525"/>
          </a:xfrm>
          <a:prstGeom prst="flowChartDecision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1">
                <a:solidFill>
                  <a:srgbClr val="000099"/>
                </a:solidFill>
                <a:latin typeface="Calibri" pitchFamily="34" charset="0"/>
              </a:rPr>
              <a:t>Valutazione </a:t>
            </a:r>
          </a:p>
          <a:p>
            <a:pPr algn="ctr"/>
            <a:r>
              <a:rPr lang="it-IT" b="1">
                <a:solidFill>
                  <a:srgbClr val="000099"/>
                </a:solidFill>
                <a:latin typeface="Calibri" pitchFamily="34" charset="0"/>
              </a:rPr>
              <a:t>preliminare</a:t>
            </a:r>
          </a:p>
        </p:txBody>
      </p:sp>
      <p:sp>
        <p:nvSpPr>
          <p:cNvPr id="231428" name="Text Box 7"/>
          <p:cNvSpPr txBox="1">
            <a:spLocks noChangeArrowheads="1"/>
          </p:cNvSpPr>
          <p:nvPr/>
        </p:nvSpPr>
        <p:spPr bwMode="auto">
          <a:xfrm>
            <a:off x="5940425" y="1557338"/>
            <a:ext cx="1008063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latin typeface="Calibri" pitchFamily="34" charset="0"/>
              </a:rPr>
              <a:t>No rischio stress</a:t>
            </a:r>
            <a:r>
              <a:rPr lang="it-IT">
                <a:latin typeface="Calibri" pitchFamily="34" charset="0"/>
              </a:rPr>
              <a:t> </a:t>
            </a:r>
          </a:p>
        </p:txBody>
      </p:sp>
      <p:sp>
        <p:nvSpPr>
          <p:cNvPr id="231429" name="Line 8"/>
          <p:cNvSpPr>
            <a:spLocks noChangeShapeType="1"/>
          </p:cNvSpPr>
          <p:nvPr/>
        </p:nvSpPr>
        <p:spPr bwMode="auto">
          <a:xfrm>
            <a:off x="6804025" y="1989138"/>
            <a:ext cx="50482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31430" name="AutoShape 9"/>
          <p:cNvSpPr>
            <a:spLocks noChangeArrowheads="1"/>
          </p:cNvSpPr>
          <p:nvPr/>
        </p:nvSpPr>
        <p:spPr bwMode="auto">
          <a:xfrm>
            <a:off x="7235825" y="1700213"/>
            <a:ext cx="1008063" cy="647700"/>
          </a:xfrm>
          <a:prstGeom prst="flowChartManualOperation">
            <a:avLst/>
          </a:prstGeom>
          <a:solidFill>
            <a:schemeClr val="accent1"/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>
                <a:latin typeface="Calibri" pitchFamily="34" charset="0"/>
              </a:rPr>
              <a:t>STOP</a:t>
            </a:r>
          </a:p>
        </p:txBody>
      </p:sp>
      <p:sp>
        <p:nvSpPr>
          <p:cNvPr id="231431" name="Text Box 11"/>
          <p:cNvSpPr txBox="1">
            <a:spLocks noChangeArrowheads="1"/>
          </p:cNvSpPr>
          <p:nvPr/>
        </p:nvSpPr>
        <p:spPr bwMode="auto">
          <a:xfrm>
            <a:off x="3779838" y="2636838"/>
            <a:ext cx="18716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latin typeface="Calibri" pitchFamily="34" charset="0"/>
              </a:rPr>
              <a:t>Rischio stress</a:t>
            </a:r>
            <a:r>
              <a:rPr lang="it-IT">
                <a:latin typeface="Calibri" pitchFamily="34" charset="0"/>
              </a:rPr>
              <a:t> </a:t>
            </a:r>
          </a:p>
        </p:txBody>
      </p:sp>
      <p:sp>
        <p:nvSpPr>
          <p:cNvPr id="231432" name="Line 12"/>
          <p:cNvSpPr>
            <a:spLocks noChangeShapeType="1"/>
          </p:cNvSpPr>
          <p:nvPr/>
        </p:nvSpPr>
        <p:spPr bwMode="auto">
          <a:xfrm>
            <a:off x="4643438" y="3068638"/>
            <a:ext cx="0" cy="2889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31433" name="AutoShape 13"/>
          <p:cNvSpPr>
            <a:spLocks noChangeArrowheads="1"/>
          </p:cNvSpPr>
          <p:nvPr/>
        </p:nvSpPr>
        <p:spPr bwMode="auto">
          <a:xfrm>
            <a:off x="3348038" y="3500438"/>
            <a:ext cx="2520950" cy="1152525"/>
          </a:xfrm>
          <a:prstGeom prst="flowChartDecision">
            <a:avLst/>
          </a:prstGeom>
          <a:solidFill>
            <a:srgbClr val="FFCC00"/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1">
                <a:solidFill>
                  <a:srgbClr val="000099"/>
                </a:solidFill>
                <a:latin typeface="Calibri" pitchFamily="34" charset="0"/>
              </a:rPr>
              <a:t>Azioni </a:t>
            </a:r>
          </a:p>
          <a:p>
            <a:pPr algn="ctr"/>
            <a:r>
              <a:rPr lang="it-IT" b="1">
                <a:solidFill>
                  <a:srgbClr val="000099"/>
                </a:solidFill>
                <a:latin typeface="Calibri" pitchFamily="34" charset="0"/>
              </a:rPr>
              <a:t>correttive</a:t>
            </a:r>
          </a:p>
        </p:txBody>
      </p:sp>
      <p:sp>
        <p:nvSpPr>
          <p:cNvPr id="231434" name="Text Box 14"/>
          <p:cNvSpPr txBox="1">
            <a:spLocks noChangeArrowheads="1"/>
          </p:cNvSpPr>
          <p:nvPr/>
        </p:nvSpPr>
        <p:spPr bwMode="auto">
          <a:xfrm>
            <a:off x="6011863" y="3860800"/>
            <a:ext cx="10810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latin typeface="Calibri" pitchFamily="34" charset="0"/>
              </a:rPr>
              <a:t>Efficaci </a:t>
            </a:r>
          </a:p>
        </p:txBody>
      </p:sp>
      <p:sp>
        <p:nvSpPr>
          <p:cNvPr id="231435" name="Line 15"/>
          <p:cNvSpPr>
            <a:spLocks noChangeShapeType="1"/>
          </p:cNvSpPr>
          <p:nvPr/>
        </p:nvSpPr>
        <p:spPr bwMode="auto">
          <a:xfrm>
            <a:off x="7019925" y="4078288"/>
            <a:ext cx="50482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31436" name="AutoShape 16"/>
          <p:cNvSpPr>
            <a:spLocks noChangeArrowheads="1"/>
          </p:cNvSpPr>
          <p:nvPr/>
        </p:nvSpPr>
        <p:spPr bwMode="auto">
          <a:xfrm>
            <a:off x="7451725" y="3789363"/>
            <a:ext cx="1008063" cy="647700"/>
          </a:xfrm>
          <a:prstGeom prst="flowChartManualOperation">
            <a:avLst/>
          </a:prstGeom>
          <a:solidFill>
            <a:schemeClr val="accent1"/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>
                <a:latin typeface="Calibri" pitchFamily="34" charset="0"/>
              </a:rPr>
              <a:t>STOP</a:t>
            </a:r>
          </a:p>
        </p:txBody>
      </p:sp>
      <p:sp>
        <p:nvSpPr>
          <p:cNvPr id="231437" name="Text Box 17"/>
          <p:cNvSpPr txBox="1">
            <a:spLocks noChangeArrowheads="1"/>
          </p:cNvSpPr>
          <p:nvPr/>
        </p:nvSpPr>
        <p:spPr bwMode="auto">
          <a:xfrm>
            <a:off x="3851275" y="4724400"/>
            <a:ext cx="17287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latin typeface="Calibri" pitchFamily="34" charset="0"/>
              </a:rPr>
              <a:t>Non efficaci</a:t>
            </a:r>
            <a:r>
              <a:rPr lang="it-IT">
                <a:latin typeface="Calibri" pitchFamily="34" charset="0"/>
              </a:rPr>
              <a:t> </a:t>
            </a:r>
          </a:p>
        </p:txBody>
      </p:sp>
      <p:sp>
        <p:nvSpPr>
          <p:cNvPr id="231438" name="Line 18"/>
          <p:cNvSpPr>
            <a:spLocks noChangeShapeType="1"/>
          </p:cNvSpPr>
          <p:nvPr/>
        </p:nvSpPr>
        <p:spPr bwMode="auto">
          <a:xfrm>
            <a:off x="4643438" y="5157788"/>
            <a:ext cx="0" cy="2889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31439" name="Text Box 19"/>
          <p:cNvSpPr txBox="1">
            <a:spLocks noChangeArrowheads="1"/>
          </p:cNvSpPr>
          <p:nvPr/>
        </p:nvSpPr>
        <p:spPr bwMode="auto">
          <a:xfrm>
            <a:off x="7380288" y="2349500"/>
            <a:ext cx="14398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latin typeface="Calibri" pitchFamily="34" charset="0"/>
              </a:rPr>
              <a:t>Verifica periodica</a:t>
            </a:r>
          </a:p>
        </p:txBody>
      </p:sp>
      <p:sp>
        <p:nvSpPr>
          <p:cNvPr id="231440" name="Text Box 20"/>
          <p:cNvSpPr txBox="1">
            <a:spLocks noChangeArrowheads="1"/>
          </p:cNvSpPr>
          <p:nvPr/>
        </p:nvSpPr>
        <p:spPr bwMode="auto">
          <a:xfrm>
            <a:off x="7451725" y="4508500"/>
            <a:ext cx="14398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latin typeface="Calibri" pitchFamily="34" charset="0"/>
              </a:rPr>
              <a:t>Verifica periodica</a:t>
            </a:r>
          </a:p>
        </p:txBody>
      </p:sp>
      <p:sp>
        <p:nvSpPr>
          <p:cNvPr id="231441" name="AutoShape 21"/>
          <p:cNvSpPr>
            <a:spLocks noChangeArrowheads="1"/>
          </p:cNvSpPr>
          <p:nvPr/>
        </p:nvSpPr>
        <p:spPr bwMode="auto">
          <a:xfrm>
            <a:off x="2700338" y="5516563"/>
            <a:ext cx="4032250" cy="935037"/>
          </a:xfrm>
          <a:prstGeom prst="flowChartAlternateProcess">
            <a:avLst/>
          </a:prstGeom>
          <a:solidFill>
            <a:srgbClr val="FF6600"/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1">
                <a:solidFill>
                  <a:srgbClr val="000099"/>
                </a:solidFill>
                <a:latin typeface="Calibri" pitchFamily="34" charset="0"/>
              </a:rPr>
              <a:t>Valutazione approfondita</a:t>
            </a:r>
          </a:p>
          <a:p>
            <a:pPr algn="ctr"/>
            <a:r>
              <a:rPr lang="it-IT" b="1">
                <a:solidFill>
                  <a:srgbClr val="000099"/>
                </a:solidFill>
                <a:latin typeface="Calibri" pitchFamily="34" charset="0"/>
              </a:rPr>
              <a:t>Azioni correttive </a:t>
            </a:r>
          </a:p>
          <a:p>
            <a:pPr algn="ctr"/>
            <a:r>
              <a:rPr lang="it-IT" b="1">
                <a:solidFill>
                  <a:srgbClr val="000099"/>
                </a:solidFill>
                <a:latin typeface="Calibri" pitchFamily="34" charset="0"/>
              </a:rPr>
              <a:t>Verifica periodica</a:t>
            </a:r>
          </a:p>
        </p:txBody>
      </p:sp>
    </p:spTree>
    <p:extLst>
      <p:ext uri="{BB962C8B-B14F-4D97-AF65-F5344CB8AC3E}">
        <p14:creationId xmlns:p14="http://schemas.microsoft.com/office/powerpoint/2010/main" xmlns="" val="1710263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397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700" b="1" dirty="0" smtClean="0">
                <a:latin typeface="Calibri" pitchFamily="34" charset="0"/>
              </a:rPr>
              <a:t>Misure per impedire </a:t>
            </a:r>
            <a:r>
              <a:rPr lang="it-IT" sz="2700" b="1" dirty="0" smtClean="0">
                <a:solidFill>
                  <a:srgbClr val="FF0000"/>
                </a:solidFill>
                <a:latin typeface="Calibri" pitchFamily="34" charset="0"/>
              </a:rPr>
              <a:t>molestie</a:t>
            </a:r>
            <a:r>
              <a:rPr lang="it-IT" sz="2700" b="1" dirty="0" smtClean="0">
                <a:latin typeface="Calibri" pitchFamily="34" charset="0"/>
              </a:rPr>
              <a:t> e </a:t>
            </a:r>
            <a:r>
              <a:rPr lang="it-IT" sz="2700" b="1" dirty="0" smtClean="0">
                <a:solidFill>
                  <a:srgbClr val="FF0000"/>
                </a:solidFill>
                <a:latin typeface="Calibri" pitchFamily="34" charset="0"/>
              </a:rPr>
              <a:t>violenze</a:t>
            </a:r>
            <a:endParaRPr lang="it-IT" sz="27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899592" y="1268760"/>
            <a:ext cx="705678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it-IT" sz="2000" b="1" dirty="0" smtClean="0"/>
              <a:t> </a:t>
            </a:r>
            <a:r>
              <a:rPr lang="it-IT" sz="2000" b="1" dirty="0" smtClean="0">
                <a:solidFill>
                  <a:srgbClr val="FF0000"/>
                </a:solidFill>
              </a:rPr>
              <a:t>dichiarazione di principio </a:t>
            </a:r>
          </a:p>
          <a:p>
            <a:r>
              <a:rPr lang="it-IT" sz="2000" b="1" i="1" dirty="0" smtClean="0"/>
              <a:t> </a:t>
            </a:r>
            <a:r>
              <a:rPr lang="it-IT" sz="2000" b="1" i="1" dirty="0" smtClean="0"/>
              <a:t>   (codice di condotta)</a:t>
            </a:r>
          </a:p>
          <a:p>
            <a:pPr>
              <a:buFontTx/>
              <a:buChar char="•"/>
            </a:pPr>
            <a:r>
              <a:rPr lang="it-IT" sz="2000" b="1" dirty="0" smtClean="0"/>
              <a:t> </a:t>
            </a:r>
            <a:r>
              <a:rPr lang="it-IT" sz="2000" b="1" dirty="0" smtClean="0">
                <a:solidFill>
                  <a:srgbClr val="FF0000"/>
                </a:solidFill>
              </a:rPr>
              <a:t>procedure </a:t>
            </a:r>
            <a:r>
              <a:rPr lang="it-IT" sz="2000" b="1" dirty="0">
                <a:solidFill>
                  <a:srgbClr val="FF0000"/>
                </a:solidFill>
              </a:rPr>
              <a:t>da </a:t>
            </a:r>
            <a:r>
              <a:rPr lang="it-IT" sz="2000" b="1" dirty="0" smtClean="0">
                <a:solidFill>
                  <a:srgbClr val="FF0000"/>
                </a:solidFill>
              </a:rPr>
              <a:t>seguire per la gestione dei casi</a:t>
            </a:r>
            <a:endParaRPr lang="it-IT" sz="2000" b="1" dirty="0">
              <a:solidFill>
                <a:srgbClr val="FF0000"/>
              </a:solidFill>
            </a:endParaRPr>
          </a:p>
          <a:p>
            <a:r>
              <a:rPr lang="it-IT" sz="2000" b="1" dirty="0"/>
              <a:t>   </a:t>
            </a:r>
            <a:r>
              <a:rPr lang="it-IT" sz="2000" b="1" i="1" dirty="0" smtClean="0"/>
              <a:t>(sportello di ascolto, consigliere di fiducia, procedura     informale e formale)</a:t>
            </a:r>
            <a:endParaRPr lang="it-IT" sz="2000" b="1" dirty="0"/>
          </a:p>
        </p:txBody>
      </p:sp>
      <p:pic>
        <p:nvPicPr>
          <p:cNvPr id="4" name="Picture 4" descr="http://www.iccastrignanogreci.it/wp-content/uploads/2015/03/sportello-psicolog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356992"/>
            <a:ext cx="2481015" cy="3155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483768" y="476672"/>
            <a:ext cx="38332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RISCHI </a:t>
            </a:r>
            <a:r>
              <a:rPr lang="it-IT" sz="3200" b="1" dirty="0">
                <a:solidFill>
                  <a:srgbClr val="FF0000"/>
                </a:solidFill>
              </a:rPr>
              <a:t>PSICOSOCIALI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131840" y="1484784"/>
            <a:ext cx="2520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Disagio lavorativo</a:t>
            </a:r>
            <a:endParaRPr lang="it-IT" sz="2400" b="1" dirty="0"/>
          </a:p>
        </p:txBody>
      </p:sp>
      <p:sp>
        <p:nvSpPr>
          <p:cNvPr id="6" name="Freccia angolare bidirezionale 5"/>
          <p:cNvSpPr/>
          <p:nvPr/>
        </p:nvSpPr>
        <p:spPr>
          <a:xfrm rot="13476780">
            <a:off x="3419499" y="2183040"/>
            <a:ext cx="1909871" cy="1807781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971600" y="3933056"/>
            <a:ext cx="2664296" cy="107721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STRESS</a:t>
            </a:r>
          </a:p>
          <a:p>
            <a:r>
              <a:rPr lang="it-IT" sz="3200" dirty="0" smtClean="0"/>
              <a:t>BURN OUT</a:t>
            </a:r>
            <a:endParaRPr lang="it-IT" sz="3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364088" y="3861048"/>
            <a:ext cx="266429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VIOLENZE</a:t>
            </a:r>
          </a:p>
          <a:p>
            <a:r>
              <a:rPr lang="it-IT" sz="3200" dirty="0" smtClean="0"/>
              <a:t>MOLESTIE</a:t>
            </a:r>
          </a:p>
          <a:p>
            <a:r>
              <a:rPr lang="it-IT" sz="3200" dirty="0" smtClean="0"/>
              <a:t>MOBBING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48064" y="476672"/>
            <a:ext cx="3672408" cy="352759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it-IT" sz="2000" b="1" u="sng" dirty="0" smtClean="0">
                <a:solidFill>
                  <a:srgbClr val="FF0000"/>
                </a:solidFill>
              </a:rPr>
              <a:t>MOBBING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it-IT" sz="20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it-IT" sz="2000" dirty="0" smtClean="0"/>
              <a:t>Vittime </a:t>
            </a:r>
            <a:r>
              <a:rPr lang="it-IT" sz="2000" dirty="0" smtClean="0"/>
              <a:t>del </a:t>
            </a:r>
            <a:r>
              <a:rPr lang="it-IT" sz="2000" dirty="0" smtClean="0"/>
              <a:t>mobbing: </a:t>
            </a:r>
          </a:p>
          <a:p>
            <a:pPr marL="609600" indent="-609600">
              <a:lnSpc>
                <a:spcPct val="90000"/>
              </a:lnSpc>
            </a:pPr>
            <a:r>
              <a:rPr lang="it-IT" sz="2000" dirty="0" smtClean="0"/>
              <a:t>In </a:t>
            </a:r>
            <a:r>
              <a:rPr lang="it-IT" sz="2000" dirty="0" smtClean="0"/>
              <a:t>Europa 12 </a:t>
            </a:r>
            <a:r>
              <a:rPr lang="it-IT" sz="2000" dirty="0" smtClean="0"/>
              <a:t>milioni </a:t>
            </a:r>
          </a:p>
          <a:p>
            <a:pPr marL="609600" indent="-609600">
              <a:lnSpc>
                <a:spcPct val="90000"/>
              </a:lnSpc>
            </a:pPr>
            <a:r>
              <a:rPr lang="it-IT" sz="2000" b="1" dirty="0" smtClean="0">
                <a:solidFill>
                  <a:srgbClr val="CC0000"/>
                </a:solidFill>
              </a:rPr>
              <a:t>In </a:t>
            </a:r>
            <a:r>
              <a:rPr lang="it-IT" sz="2000" b="1" dirty="0" smtClean="0">
                <a:solidFill>
                  <a:srgbClr val="CC0000"/>
                </a:solidFill>
              </a:rPr>
              <a:t>Italia </a:t>
            </a:r>
            <a:r>
              <a:rPr lang="it-IT" sz="2000" b="1" dirty="0" smtClean="0">
                <a:solidFill>
                  <a:srgbClr val="CC0000"/>
                </a:solidFill>
              </a:rPr>
              <a:t>1,5 </a:t>
            </a:r>
            <a:r>
              <a:rPr lang="it-IT" sz="2000" b="1" dirty="0" smtClean="0">
                <a:solidFill>
                  <a:srgbClr val="CC0000"/>
                </a:solidFill>
              </a:rPr>
              <a:t>milioni</a:t>
            </a:r>
            <a:endParaRPr lang="it-IT" sz="2000" dirty="0" smtClean="0">
              <a:solidFill>
                <a:srgbClr val="CC0000"/>
              </a:solidFill>
            </a:endParaRPr>
          </a:p>
          <a:p>
            <a:pPr marL="609600" indent="-609600">
              <a:lnSpc>
                <a:spcPct val="90000"/>
              </a:lnSpc>
              <a:buClr>
                <a:srgbClr val="FF0000"/>
              </a:buClr>
              <a:buFontTx/>
              <a:buNone/>
            </a:pPr>
            <a:endParaRPr lang="it-IT" sz="2000" dirty="0" smtClean="0">
              <a:solidFill>
                <a:srgbClr val="CC0000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it-IT" sz="2000" dirty="0" smtClean="0"/>
              <a:t>Maggiore frequenza in:</a:t>
            </a:r>
          </a:p>
          <a:p>
            <a:pPr marL="268288" indent="-268288">
              <a:lnSpc>
                <a:spcPct val="90000"/>
              </a:lnSpc>
              <a:buClr>
                <a:srgbClr val="FF0000"/>
              </a:buClr>
            </a:pPr>
            <a:r>
              <a:rPr lang="it-IT" sz="2000" dirty="0" smtClean="0"/>
              <a:t>Donne</a:t>
            </a:r>
          </a:p>
          <a:p>
            <a:pPr marL="268288" indent="-268288">
              <a:lnSpc>
                <a:spcPct val="90000"/>
              </a:lnSpc>
              <a:buClr>
                <a:srgbClr val="FF0000"/>
              </a:buClr>
            </a:pPr>
            <a:r>
              <a:rPr lang="it-IT" sz="2000" dirty="0" smtClean="0"/>
              <a:t>Età superiore a 35 anni</a:t>
            </a:r>
          </a:p>
          <a:p>
            <a:pPr marL="268288" indent="-268288">
              <a:lnSpc>
                <a:spcPct val="90000"/>
              </a:lnSpc>
              <a:buClr>
                <a:srgbClr val="FF0000"/>
              </a:buClr>
            </a:pPr>
            <a:r>
              <a:rPr lang="it-IT" sz="2000" dirty="0" smtClean="0"/>
              <a:t>Settore pubblico</a:t>
            </a:r>
          </a:p>
          <a:p>
            <a:pPr marL="268288" indent="-268288">
              <a:lnSpc>
                <a:spcPct val="90000"/>
              </a:lnSpc>
              <a:buClr>
                <a:srgbClr val="FF0000"/>
              </a:buClr>
            </a:pPr>
            <a:r>
              <a:rPr lang="it-IT" sz="2000" dirty="0" smtClean="0"/>
              <a:t>Impiegati, quadri, dirigenti</a:t>
            </a:r>
          </a:p>
          <a:p>
            <a:pPr marL="268288" indent="-268288">
              <a:lnSpc>
                <a:spcPct val="90000"/>
              </a:lnSpc>
              <a:buClr>
                <a:srgbClr val="FF0000"/>
              </a:buClr>
            </a:pPr>
            <a:r>
              <a:rPr lang="it-IT" sz="2000" dirty="0" smtClean="0"/>
              <a:t>Scolarità </a:t>
            </a:r>
            <a:r>
              <a:rPr lang="it-IT" sz="2000" dirty="0" smtClean="0"/>
              <a:t>elevata</a:t>
            </a:r>
          </a:p>
          <a:p>
            <a:pPr marL="609600" indent="-609600">
              <a:lnSpc>
                <a:spcPct val="90000"/>
              </a:lnSpc>
              <a:buClr>
                <a:srgbClr val="FF0000"/>
              </a:buClr>
              <a:buFontTx/>
              <a:buNone/>
            </a:pPr>
            <a:r>
              <a:rPr lang="it-IT" sz="2000" dirty="0" smtClean="0"/>
              <a:t>	</a:t>
            </a:r>
            <a:r>
              <a:rPr lang="it-IT" sz="2000" dirty="0" smtClean="0"/>
              <a:t>					(Eurispes 2003)</a:t>
            </a:r>
            <a:endParaRPr lang="it-IT" sz="2000" dirty="0" smtClean="0"/>
          </a:p>
          <a:p>
            <a:pPr marL="609600" indent="-609600">
              <a:lnSpc>
                <a:spcPct val="90000"/>
              </a:lnSpc>
              <a:buClr>
                <a:srgbClr val="FF0000"/>
              </a:buClr>
              <a:buFontTx/>
              <a:buNone/>
            </a:pPr>
            <a:endParaRPr lang="it-IT" sz="2000" dirty="0" smtClean="0"/>
          </a:p>
          <a:p>
            <a:pPr marL="609600" indent="-609600">
              <a:lnSpc>
                <a:spcPct val="90000"/>
              </a:lnSpc>
              <a:buClr>
                <a:srgbClr val="FF0000"/>
              </a:buClr>
              <a:buFontTx/>
              <a:buNone/>
            </a:pPr>
            <a:endParaRPr lang="it-IT" sz="200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7544" y="476672"/>
            <a:ext cx="4518273" cy="35275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STRESS LAVORO CORRELATO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smtClean="0"/>
              <a:t>Metà dei lavoratori europei considera il rischio presente nel proprio posto di lavoro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10 % di tutte le malattie professionali è legato allo SLC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50% dei giorni di malattia persi è dovuto allo stress lavoro correlato				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smtClean="0"/>
              <a:t>	</a:t>
            </a:r>
            <a:r>
              <a:rPr lang="it-IT" sz="2000" dirty="0" smtClean="0"/>
              <a:t>		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(EU OSHA 2014)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148064" y="4005064"/>
            <a:ext cx="3672408" cy="26651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</a:t>
            </a:r>
            <a:r>
              <a:rPr kumimoji="0" lang="it-IT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9 % </a:t>
            </a:r>
            <a:r>
              <a:rPr kumimoji="0" lang="it-IT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 milioni 633mila) degli intervistati dichiara di aver sofferto, nel corso della vita, di condizioni di disagio quali </a:t>
            </a:r>
            <a:r>
              <a:rPr kumimoji="0" lang="it-IT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vessazioni o </a:t>
            </a:r>
            <a:r>
              <a:rPr kumimoji="0" lang="it-IT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demansionamento</a:t>
            </a:r>
            <a:r>
              <a:rPr kumimoji="0" lang="it-IT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 privazione dei compiti.</a:t>
            </a:r>
            <a:r>
              <a:rPr kumimoji="0" lang="it-IT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it-IT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subire di più sono le donne  </a:t>
            </a:r>
            <a:r>
              <a:rPr kumimoji="0" lang="it-IT" sz="17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(9,9% )</a:t>
            </a:r>
            <a:r>
              <a:rPr lang="it-IT" sz="1600" dirty="0" smtClean="0"/>
              <a:t> </a:t>
            </a:r>
            <a:endParaRPr lang="it-IT" sz="1600" dirty="0" smtClean="0"/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it-IT" sz="1600" dirty="0" smtClean="0"/>
              <a:t>	</a:t>
            </a:r>
            <a:r>
              <a:rPr lang="it-IT" sz="1600" dirty="0" smtClean="0"/>
              <a:t>		(ISTAT 2009)</a:t>
            </a:r>
            <a:endParaRPr kumimoji="0" lang="it-IT" sz="17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17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5540" name="Picture 4" descr="http://www.sicanianews.it/wp-content/uploads/2013/06/mobb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77072"/>
            <a:ext cx="3528392" cy="2558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6"/>
          <p:cNvSpPr>
            <a:spLocks noChangeArrowheads="1"/>
          </p:cNvSpPr>
          <p:nvPr/>
        </p:nvSpPr>
        <p:spPr bwMode="auto">
          <a:xfrm>
            <a:off x="179512" y="1844824"/>
            <a:ext cx="88201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/>
            <a:r>
              <a:rPr lang="it-IT" sz="2000" dirty="0"/>
              <a:t>- </a:t>
            </a:r>
            <a:r>
              <a:rPr lang="it-IT" sz="2000" dirty="0" smtClean="0"/>
              <a:t>	è </a:t>
            </a:r>
            <a:r>
              <a:rPr lang="it-IT" sz="2000" dirty="0"/>
              <a:t>conseguenza del fatto che </a:t>
            </a:r>
            <a:r>
              <a:rPr lang="it-IT" sz="2000" dirty="0" smtClean="0"/>
              <a:t>alcuni individui  </a:t>
            </a:r>
            <a:r>
              <a:rPr lang="it-IT" sz="2000" b="1" dirty="0">
                <a:solidFill>
                  <a:srgbClr val="0000FF"/>
                </a:solidFill>
              </a:rPr>
              <a:t>non</a:t>
            </a:r>
            <a:r>
              <a:rPr lang="it-IT" sz="2000" dirty="0"/>
              <a:t> si sentono </a:t>
            </a:r>
            <a:r>
              <a:rPr lang="it-IT" sz="2000" b="1" dirty="0">
                <a:solidFill>
                  <a:srgbClr val="0000FF"/>
                </a:solidFill>
              </a:rPr>
              <a:t>in grado di corrispondere alle </a:t>
            </a:r>
            <a:r>
              <a:rPr lang="it-IT" sz="2000" b="1" dirty="0" smtClean="0">
                <a:solidFill>
                  <a:srgbClr val="0000FF"/>
                </a:solidFill>
              </a:rPr>
              <a:t>richieste </a:t>
            </a:r>
            <a:r>
              <a:rPr lang="it-IT" sz="2000" b="1" dirty="0">
                <a:solidFill>
                  <a:srgbClr val="0000FF"/>
                </a:solidFill>
              </a:rPr>
              <a:t>o alle aspettative</a:t>
            </a:r>
            <a:r>
              <a:rPr lang="it-IT" sz="2000" dirty="0"/>
              <a:t> riposte in loro</a:t>
            </a:r>
          </a:p>
          <a:p>
            <a:pPr marL="179388" indent="-179388">
              <a:buFontTx/>
              <a:buChar char="-"/>
            </a:pPr>
            <a:r>
              <a:rPr lang="it-IT" sz="2000" dirty="0" smtClean="0"/>
              <a:t>può </a:t>
            </a:r>
            <a:r>
              <a:rPr lang="it-IT" sz="2000" dirty="0"/>
              <a:t>essere accompagnato da </a:t>
            </a:r>
            <a:r>
              <a:rPr lang="it-IT" sz="2000" b="1" dirty="0">
                <a:solidFill>
                  <a:srgbClr val="0000FF"/>
                </a:solidFill>
              </a:rPr>
              <a:t>disturbi di natura fisica, psicologica o sociale</a:t>
            </a:r>
          </a:p>
          <a:p>
            <a:pPr marL="179388" indent="-179388">
              <a:buFontTx/>
              <a:buChar char="-"/>
            </a:pPr>
            <a:r>
              <a:rPr lang="it-IT" sz="2000" b="1" dirty="0" smtClean="0">
                <a:solidFill>
                  <a:srgbClr val="0000FF"/>
                </a:solidFill>
              </a:rPr>
              <a:t>persone </a:t>
            </a:r>
            <a:r>
              <a:rPr lang="it-IT" sz="2000" b="1" dirty="0">
                <a:solidFill>
                  <a:srgbClr val="0000FF"/>
                </a:solidFill>
              </a:rPr>
              <a:t>diverse possono reagire differentemente</a:t>
            </a:r>
            <a:r>
              <a:rPr lang="it-IT" sz="2000" dirty="0"/>
              <a:t> a situazioni simili </a:t>
            </a:r>
          </a:p>
          <a:p>
            <a:pPr marL="179388" indent="-179388">
              <a:buFontTx/>
              <a:buChar char="-"/>
            </a:pPr>
            <a:r>
              <a:rPr lang="it-IT" sz="2000" b="1" dirty="0" smtClean="0">
                <a:solidFill>
                  <a:srgbClr val="0000FF"/>
                </a:solidFill>
              </a:rPr>
              <a:t>lo </a:t>
            </a:r>
            <a:r>
              <a:rPr lang="it-IT" sz="2000" b="1" dirty="0">
                <a:solidFill>
                  <a:srgbClr val="0000FF"/>
                </a:solidFill>
              </a:rPr>
              <a:t>stesso individuo può reagire diversamente</a:t>
            </a:r>
            <a:r>
              <a:rPr lang="it-IT" sz="2000" dirty="0"/>
              <a:t> di fronte a situazioni simili in momenti diversi della propria </a:t>
            </a:r>
            <a:r>
              <a:rPr lang="it-IT" sz="2000" dirty="0" smtClean="0"/>
              <a:t>vita</a:t>
            </a:r>
            <a:endParaRPr lang="it-IT" sz="2000" dirty="0"/>
          </a:p>
        </p:txBody>
      </p:sp>
      <p:sp>
        <p:nvSpPr>
          <p:cNvPr id="41988" name="Rectangle 7"/>
          <p:cNvSpPr>
            <a:spLocks noChangeArrowheads="1"/>
          </p:cNvSpPr>
          <p:nvPr/>
        </p:nvSpPr>
        <p:spPr bwMode="auto">
          <a:xfrm>
            <a:off x="323528" y="1412776"/>
            <a:ext cx="14941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 dirty="0"/>
              <a:t>LO </a:t>
            </a:r>
            <a:r>
              <a:rPr lang="it-IT" sz="2400" b="1" dirty="0">
                <a:solidFill>
                  <a:srgbClr val="0000FF"/>
                </a:solidFill>
              </a:rPr>
              <a:t>STRESS</a:t>
            </a:r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1979712" y="476672"/>
            <a:ext cx="5400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/>
              <a:t>DESCRIZIONE DELLO </a:t>
            </a:r>
            <a:r>
              <a:rPr lang="it-IT" sz="2000" b="1" dirty="0">
                <a:solidFill>
                  <a:srgbClr val="0000FF"/>
                </a:solidFill>
              </a:rPr>
              <a:t>STRESS </a:t>
            </a:r>
            <a:r>
              <a:rPr lang="it-IT" sz="2000" b="1" dirty="0"/>
              <a:t>E </a:t>
            </a:r>
          </a:p>
          <a:p>
            <a:pPr algn="ctr"/>
            <a:r>
              <a:rPr lang="it-IT" sz="2000" b="1" dirty="0"/>
              <a:t>DELLO </a:t>
            </a:r>
            <a:r>
              <a:rPr lang="it-IT" sz="2000" b="1" dirty="0">
                <a:solidFill>
                  <a:srgbClr val="FF0000"/>
                </a:solidFill>
              </a:rPr>
              <a:t>STRESS LAVORO-CORRELATO</a:t>
            </a:r>
          </a:p>
        </p:txBody>
      </p:sp>
      <p:pic>
        <p:nvPicPr>
          <p:cNvPr id="28674" name="Picture 2" descr="http://www.eunews.it/wp-content/uploads/2014/04/stre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861048"/>
            <a:ext cx="3933875" cy="2601032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67544" y="4149080"/>
            <a:ext cx="396044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NON </a:t>
            </a:r>
            <a:r>
              <a:rPr lang="it-IT" b="1" dirty="0">
                <a:solidFill>
                  <a:srgbClr val="FF0000"/>
                </a:solidFill>
              </a:rPr>
              <a:t>TUTTE LE MANIFESTAZIONI </a:t>
            </a:r>
            <a:r>
              <a:rPr lang="it-IT" b="1" dirty="0" err="1">
                <a:solidFill>
                  <a:srgbClr val="FF0000"/>
                </a:solidFill>
              </a:rPr>
              <a:t>DI</a:t>
            </a:r>
            <a:r>
              <a:rPr lang="it-IT" b="1" dirty="0">
                <a:solidFill>
                  <a:srgbClr val="FF0000"/>
                </a:solidFill>
              </a:rPr>
              <a:t> STRESS </a:t>
            </a:r>
            <a:r>
              <a:rPr lang="it-IT" b="1" u="sng" dirty="0">
                <a:solidFill>
                  <a:srgbClr val="FF0000"/>
                </a:solidFill>
              </a:rPr>
              <a:t>CHE AVVENGONO AL</a:t>
            </a:r>
            <a:r>
              <a:rPr lang="it-IT" b="1" dirty="0">
                <a:solidFill>
                  <a:srgbClr val="FF0000"/>
                </a:solidFill>
              </a:rPr>
              <a:t> LAVORO POSSONO ESSERE CONSIDERATE COME </a:t>
            </a:r>
            <a:r>
              <a:rPr lang="it-IT" b="1" u="sng" dirty="0">
                <a:solidFill>
                  <a:srgbClr val="FF0000"/>
                </a:solidFill>
              </a:rPr>
              <a:t>STRESS LAVORO-CORRELATO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>
          <a:xfrm>
            <a:off x="467544" y="3789040"/>
            <a:ext cx="3384376" cy="266429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it-IT" sz="2000" dirty="0" smtClean="0"/>
              <a:t> </a:t>
            </a:r>
            <a:r>
              <a:rPr lang="it-IT" sz="2000" dirty="0"/>
              <a:t>“Reazione ad aspetti avversi e nocivi del contenuto, dell’ambiente e dell’organizzazione del lavoro. E’ uno stato caratterizzato da elevati livelli di eccitazione ed ansia, spesso accompagnati da senso di inadeguatezza”. </a:t>
            </a:r>
            <a:endParaRPr lang="it-IT" sz="1200" dirty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555776" y="6165304"/>
            <a:ext cx="1194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 smtClean="0"/>
              <a:t>(EU OSHA)</a:t>
            </a:r>
            <a:endParaRPr lang="it-IT" dirty="0"/>
          </a:p>
        </p:txBody>
      </p:sp>
      <p:sp>
        <p:nvSpPr>
          <p:cNvPr id="44036" name="Rectangle 8"/>
          <p:cNvSpPr>
            <a:spLocks noChangeArrowheads="1"/>
          </p:cNvSpPr>
          <p:nvPr/>
        </p:nvSpPr>
        <p:spPr bwMode="auto">
          <a:xfrm>
            <a:off x="251520" y="1700808"/>
            <a:ext cx="8713788" cy="15525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dirty="0"/>
              <a:t>Lo </a:t>
            </a:r>
            <a:r>
              <a:rPr lang="it-IT" sz="2400" b="1" dirty="0">
                <a:solidFill>
                  <a:srgbClr val="FF0000"/>
                </a:solidFill>
              </a:rPr>
              <a:t>stress lavoro correlato</a:t>
            </a:r>
            <a:r>
              <a:rPr lang="it-IT" sz="2400" b="1" dirty="0"/>
              <a:t> </a:t>
            </a:r>
            <a:r>
              <a:rPr lang="it-IT" sz="2400" dirty="0"/>
              <a:t>può essere causato da fattori come il </a:t>
            </a:r>
            <a:r>
              <a:rPr lang="it-IT" sz="2400" u="sng" dirty="0">
                <a:solidFill>
                  <a:srgbClr val="FF0000"/>
                </a:solidFill>
              </a:rPr>
              <a:t>contenuto del lavoro</a:t>
            </a:r>
            <a:r>
              <a:rPr lang="it-IT" sz="2400" dirty="0"/>
              <a:t>, l’eventuale </a:t>
            </a:r>
            <a:r>
              <a:rPr lang="it-IT" sz="2400" u="sng" dirty="0">
                <a:solidFill>
                  <a:srgbClr val="FF0000"/>
                </a:solidFill>
              </a:rPr>
              <a:t>inadeguatezza nella gestione dell’organizzazione</a:t>
            </a:r>
            <a:r>
              <a:rPr lang="it-IT" sz="2400" dirty="0"/>
              <a:t> del lavoro e dell’ambiente di lavoro, </a:t>
            </a:r>
            <a:r>
              <a:rPr lang="it-IT" sz="2400" u="sng" dirty="0">
                <a:solidFill>
                  <a:srgbClr val="FF0000"/>
                </a:solidFill>
              </a:rPr>
              <a:t>carenze nella comunicazione, etc.</a:t>
            </a:r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1691680" y="548680"/>
            <a:ext cx="5472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/>
              <a:t>DESCRIZIONE DELLO </a:t>
            </a:r>
            <a:r>
              <a:rPr lang="it-IT" sz="2000" b="1" dirty="0">
                <a:solidFill>
                  <a:srgbClr val="0000FF"/>
                </a:solidFill>
              </a:rPr>
              <a:t>STRESS </a:t>
            </a:r>
            <a:r>
              <a:rPr lang="it-IT" sz="2000" b="1" dirty="0"/>
              <a:t>E </a:t>
            </a:r>
          </a:p>
          <a:p>
            <a:pPr algn="ctr"/>
            <a:r>
              <a:rPr lang="it-IT" sz="2000" b="1" dirty="0"/>
              <a:t>  DELLO </a:t>
            </a:r>
            <a:r>
              <a:rPr lang="it-IT" sz="2000" b="1" dirty="0">
                <a:solidFill>
                  <a:srgbClr val="FF0000"/>
                </a:solidFill>
              </a:rPr>
              <a:t>STRESS LAVORO-CORRELATO</a:t>
            </a:r>
          </a:p>
        </p:txBody>
      </p:sp>
      <p:pic>
        <p:nvPicPr>
          <p:cNvPr id="7" name="Picture 11" descr="http://i.huffpost.com/gen/1562367/thumbs/o-EMERGENCY-ROOM-face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789040"/>
            <a:ext cx="4876999" cy="24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50825" y="1028700"/>
            <a:ext cx="8569325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2400" dirty="0"/>
          </a:p>
          <a:p>
            <a:r>
              <a:rPr lang="it-IT" sz="2400" dirty="0"/>
              <a:t>Le </a:t>
            </a:r>
            <a:r>
              <a:rPr lang="it-IT" sz="2400" b="1" dirty="0">
                <a:solidFill>
                  <a:srgbClr val="FF0000"/>
                </a:solidFill>
              </a:rPr>
              <a:t>MOLESTIE</a:t>
            </a:r>
            <a:r>
              <a:rPr lang="it-IT" sz="2400" b="1" dirty="0"/>
              <a:t> </a:t>
            </a:r>
            <a:r>
              <a:rPr lang="it-IT" sz="2400" dirty="0"/>
              <a:t>avvengono quando uno o più lavoratori o dirigenti sono ripetutamente e deliberatamente maltrattati, minacciati e/o umiliati in circostanze connesse al lavoro.</a:t>
            </a:r>
          </a:p>
          <a:p>
            <a:endParaRPr lang="it-IT" sz="2400" dirty="0"/>
          </a:p>
          <a:p>
            <a:r>
              <a:rPr lang="it-IT" sz="2400" dirty="0"/>
              <a:t>La </a:t>
            </a:r>
            <a:r>
              <a:rPr lang="it-IT" sz="2400" b="1" dirty="0">
                <a:solidFill>
                  <a:srgbClr val="FF0000"/>
                </a:solidFill>
              </a:rPr>
              <a:t>VIOLENZA</a:t>
            </a:r>
            <a:r>
              <a:rPr lang="it-IT" sz="2400" b="1" dirty="0"/>
              <a:t> </a:t>
            </a:r>
            <a:r>
              <a:rPr lang="it-IT" sz="2400" dirty="0"/>
              <a:t>interviene quando uno o più lavoratori o dirigenti sono aggrediti in circostanze connesse al lavoro.</a:t>
            </a:r>
          </a:p>
          <a:p>
            <a:endParaRPr lang="it-IT" sz="2400" dirty="0"/>
          </a:p>
          <a:p>
            <a:pPr algn="ctr"/>
            <a:r>
              <a:rPr lang="it-IT" sz="2400" b="1" dirty="0"/>
              <a:t>MOLESTIE E VIOLENZA</a:t>
            </a:r>
            <a:r>
              <a:rPr lang="it-IT" sz="2400" dirty="0"/>
              <a:t> </a:t>
            </a:r>
          </a:p>
          <a:p>
            <a:pPr algn="ctr"/>
            <a:r>
              <a:rPr lang="it-IT" sz="2400" u="sng" dirty="0">
                <a:solidFill>
                  <a:srgbClr val="FF0000"/>
                </a:solidFill>
              </a:rPr>
              <a:t>possono essere esercitate da uno o più superiori </a:t>
            </a:r>
          </a:p>
          <a:p>
            <a:pPr algn="ctr"/>
            <a:r>
              <a:rPr lang="it-IT" sz="2400" u="sng" dirty="0">
                <a:solidFill>
                  <a:srgbClr val="FF0000"/>
                </a:solidFill>
              </a:rPr>
              <a:t>o colleghi di lavoro, allo scopo di </a:t>
            </a:r>
          </a:p>
          <a:p>
            <a:pPr algn="ctr"/>
            <a:endParaRPr lang="it-IT" sz="2400" dirty="0"/>
          </a:p>
          <a:p>
            <a:pPr lvl="2">
              <a:buFontTx/>
              <a:buChar char="•"/>
            </a:pPr>
            <a:r>
              <a:rPr lang="it-IT" sz="2400" dirty="0"/>
              <a:t>  ferire la dignità della persona interessata, </a:t>
            </a:r>
          </a:p>
          <a:p>
            <a:pPr lvl="2">
              <a:buFontTx/>
              <a:buChar char="•"/>
            </a:pPr>
            <a:r>
              <a:rPr lang="it-IT" sz="2400" dirty="0"/>
              <a:t>  nuocere alla sua salute </a:t>
            </a:r>
          </a:p>
          <a:p>
            <a:pPr lvl="2">
              <a:buFontTx/>
              <a:buChar char="•"/>
            </a:pPr>
            <a:r>
              <a:rPr lang="it-IT" sz="2400" dirty="0"/>
              <a:t>  creare un ambiente di lavoro ostile.</a:t>
            </a:r>
          </a:p>
        </p:txBody>
      </p:sp>
      <p:sp>
        <p:nvSpPr>
          <p:cNvPr id="46083" name="CasellaDiTesto 3"/>
          <p:cNvSpPr txBox="1">
            <a:spLocks noChangeArrowheads="1"/>
          </p:cNvSpPr>
          <p:nvPr/>
        </p:nvSpPr>
        <p:spPr bwMode="auto">
          <a:xfrm>
            <a:off x="2530475" y="523875"/>
            <a:ext cx="3544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800" b="1"/>
              <a:t>Il </a:t>
            </a:r>
            <a:r>
              <a:rPr lang="it-IT" sz="2800" b="1">
                <a:solidFill>
                  <a:srgbClr val="FF0000"/>
                </a:solidFill>
              </a:rPr>
              <a:t>mobbing</a:t>
            </a:r>
            <a:r>
              <a:rPr lang="it-IT" sz="2800" b="1"/>
              <a:t> invece…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395536" y="3789040"/>
            <a:ext cx="4248472" cy="24006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it-IT" altLang="zh-CN" sz="2000" dirty="0" smtClean="0">
                <a:latin typeface="Calibri" pitchFamily="34" charset="0"/>
                <a:ea typeface="SimSun" pitchFamily="2" charset="-122"/>
              </a:rPr>
              <a:t>Sono </a:t>
            </a:r>
            <a:r>
              <a:rPr lang="it-IT" altLang="zh-CN" sz="2000" dirty="0">
                <a:latin typeface="Calibri" pitchFamily="34" charset="0"/>
                <a:ea typeface="SimSun" pitchFamily="2" charset="-122"/>
              </a:rPr>
              <a:t>atti e comportamenti che HANNO IL FINE </a:t>
            </a:r>
            <a:r>
              <a:rPr lang="it-IT" altLang="zh-CN" sz="2000" dirty="0" err="1">
                <a:latin typeface="Calibri" pitchFamily="34" charset="0"/>
                <a:ea typeface="SimSun" pitchFamily="2" charset="-122"/>
              </a:rPr>
              <a:t>DI</a:t>
            </a:r>
            <a:r>
              <a:rPr lang="it-IT" altLang="zh-CN" sz="2000" dirty="0">
                <a:latin typeface="Calibri" pitchFamily="34" charset="0"/>
                <a:ea typeface="SimSun" pitchFamily="2" charset="-122"/>
              </a:rPr>
              <a:t> EMARGINARE, discriminare, screditare e recare danno al lavoratore/lavoratrice e possono portare all’interruzione del rapporto del lavoro.</a:t>
            </a:r>
          </a:p>
          <a:p>
            <a:pPr algn="ctr" eaLnBrk="0" hangingPunct="0">
              <a:spcBef>
                <a:spcPct val="50000"/>
              </a:spcBef>
            </a:pPr>
            <a:endParaRPr lang="it-IT" sz="2000" dirty="0">
              <a:latin typeface="Calibri" pitchFamily="34" charset="0"/>
            </a:endParaRP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3275856" y="404664"/>
            <a:ext cx="21403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3600" b="1" dirty="0">
                <a:solidFill>
                  <a:srgbClr val="FF0000"/>
                </a:solidFill>
              </a:rPr>
              <a:t>MOBBING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" y="1366838"/>
            <a:ext cx="881208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it-IT" altLang="zh-CN" sz="2100" u="sng" dirty="0">
                <a:latin typeface="Calibri" pitchFamily="34" charset="0"/>
                <a:ea typeface="SimSun" pitchFamily="2" charset="-122"/>
              </a:rPr>
              <a:t>MOLESTIE E VIOLENZE PSICOLOGICHE</a:t>
            </a:r>
            <a:r>
              <a:rPr lang="it-IT" altLang="zh-CN" sz="2100" dirty="0">
                <a:latin typeface="Calibri" pitchFamily="34" charset="0"/>
                <a:ea typeface="SimSun" pitchFamily="2" charset="-122"/>
              </a:rPr>
              <a:t> </a:t>
            </a:r>
            <a:r>
              <a:rPr lang="it-IT" altLang="zh-CN" sz="2100" b="1" dirty="0">
                <a:solidFill>
                  <a:srgbClr val="FF0000"/>
                </a:solidFill>
                <a:latin typeface="Calibri" pitchFamily="34" charset="0"/>
                <a:ea typeface="SimSun" pitchFamily="2" charset="-122"/>
              </a:rPr>
              <a:t>in occasione di lavoro</a:t>
            </a:r>
            <a:r>
              <a:rPr lang="it-IT" altLang="zh-CN" sz="2100" dirty="0">
                <a:latin typeface="Calibri" pitchFamily="34" charset="0"/>
                <a:ea typeface="SimSun" pitchFamily="2" charset="-122"/>
              </a:rPr>
              <a:t>, </a:t>
            </a:r>
          </a:p>
          <a:p>
            <a:pPr algn="ctr" eaLnBrk="0" hangingPunct="0"/>
            <a:r>
              <a:rPr lang="it-IT" altLang="zh-CN" sz="2100" dirty="0">
                <a:latin typeface="Calibri" pitchFamily="34" charset="0"/>
                <a:ea typeface="SimSun" pitchFamily="2" charset="-122"/>
              </a:rPr>
              <a:t>esercitate </a:t>
            </a:r>
          </a:p>
          <a:p>
            <a:pPr algn="ctr" eaLnBrk="0" hangingPunct="0"/>
            <a:r>
              <a:rPr lang="it-IT" altLang="zh-CN" sz="2100" u="sng" dirty="0">
                <a:latin typeface="Calibri" pitchFamily="34" charset="0"/>
                <a:ea typeface="SimSun" pitchFamily="2" charset="-122"/>
              </a:rPr>
              <a:t>CON MODALITÀ LESIVA</a:t>
            </a:r>
            <a:r>
              <a:rPr lang="it-IT" altLang="zh-CN" sz="2100" dirty="0">
                <a:latin typeface="Calibri" pitchFamily="34" charset="0"/>
                <a:ea typeface="SimSun" pitchFamily="2" charset="-122"/>
              </a:rPr>
              <a:t> in modo </a:t>
            </a:r>
            <a:r>
              <a:rPr lang="it-IT" altLang="zh-CN" sz="2100" b="1" u="sng" dirty="0">
                <a:solidFill>
                  <a:srgbClr val="FF0000"/>
                </a:solidFill>
                <a:latin typeface="Calibri" pitchFamily="34" charset="0"/>
                <a:ea typeface="SimSun" pitchFamily="2" charset="-122"/>
              </a:rPr>
              <a:t>SISTEMATICO, INTENSO e </a:t>
            </a:r>
            <a:r>
              <a:rPr lang="it-IT" altLang="zh-CN" sz="2100" b="1" u="sng" dirty="0" smtClean="0">
                <a:solidFill>
                  <a:srgbClr val="FF0000"/>
                </a:solidFill>
                <a:latin typeface="Calibri" pitchFamily="34" charset="0"/>
                <a:ea typeface="SimSun" pitchFamily="2" charset="-122"/>
              </a:rPr>
              <a:t>DURATURO</a:t>
            </a:r>
            <a:r>
              <a:rPr lang="it-IT" altLang="zh-CN" sz="2100" dirty="0" smtClean="0">
                <a:latin typeface="Calibri" pitchFamily="34" charset="0"/>
                <a:ea typeface="SimSun" pitchFamily="2" charset="-122"/>
              </a:rPr>
              <a:t> (ALMENO 6 MESI)  </a:t>
            </a:r>
            <a:r>
              <a:rPr lang="it-IT" altLang="zh-CN" sz="2100" dirty="0">
                <a:latin typeface="Calibri" pitchFamily="34" charset="0"/>
                <a:ea typeface="SimSun" pitchFamily="2" charset="-122"/>
              </a:rPr>
              <a:t>generalmente </a:t>
            </a:r>
            <a:r>
              <a:rPr lang="it-IT" sz="2100" dirty="0">
                <a:latin typeface="Calibri" pitchFamily="34" charset="0"/>
              </a:rPr>
              <a:t>contro un singolo individuo che viene per questo spinto in una </a:t>
            </a:r>
            <a:r>
              <a:rPr lang="it-IT" sz="2100" u="sng" dirty="0">
                <a:latin typeface="Calibri" pitchFamily="34" charset="0"/>
              </a:rPr>
              <a:t>CONDIZIONE </a:t>
            </a:r>
            <a:r>
              <a:rPr lang="it-IT" sz="2100" u="sng" dirty="0" err="1">
                <a:latin typeface="Calibri" pitchFamily="34" charset="0"/>
              </a:rPr>
              <a:t>DI</a:t>
            </a:r>
            <a:r>
              <a:rPr lang="it-IT" sz="2100" u="sng" dirty="0">
                <a:latin typeface="Calibri" pitchFamily="34" charset="0"/>
              </a:rPr>
              <a:t> INFERIORITÀ PSICOLOGICA </a:t>
            </a:r>
            <a:r>
              <a:rPr lang="it-IT" sz="2100" u="sng" dirty="0" smtClean="0">
                <a:latin typeface="Calibri" pitchFamily="34" charset="0"/>
              </a:rPr>
              <a:t> </a:t>
            </a:r>
            <a:r>
              <a:rPr lang="it-IT" sz="2100" dirty="0" smtClean="0">
                <a:latin typeface="Calibri" pitchFamily="34" charset="0"/>
              </a:rPr>
              <a:t>con </a:t>
            </a:r>
            <a:r>
              <a:rPr lang="it-IT" sz="2100" dirty="0">
                <a:latin typeface="Calibri" pitchFamily="34" charset="0"/>
              </a:rPr>
              <a:t>impossibilità di difesa.</a:t>
            </a:r>
          </a:p>
          <a:p>
            <a:pPr algn="ctr" eaLnBrk="0" hangingPunct="0"/>
            <a:endParaRPr lang="it-IT" sz="2100" dirty="0">
              <a:latin typeface="Calibri" pitchFamily="34" charset="0"/>
            </a:endParaRPr>
          </a:p>
          <a:p>
            <a:pPr algn="ctr" eaLnBrk="0" hangingPunct="0"/>
            <a:endParaRPr lang="it-IT" sz="2100" dirty="0">
              <a:latin typeface="Calibri" pitchFamily="34" charset="0"/>
            </a:endParaRPr>
          </a:p>
          <a:p>
            <a:pPr algn="ctr" eaLnBrk="0" hangingPunct="0"/>
            <a:r>
              <a:rPr lang="it-IT" altLang="zh-CN" sz="2100" dirty="0">
                <a:latin typeface="Calibri" pitchFamily="34" charset="0"/>
                <a:ea typeface="SimSun" pitchFamily="2" charset="-122"/>
              </a:rPr>
              <a:t>	</a:t>
            </a:r>
          </a:p>
          <a:p>
            <a:pPr algn="ctr" eaLnBrk="0" hangingPunct="0">
              <a:spcBef>
                <a:spcPct val="50000"/>
              </a:spcBef>
            </a:pPr>
            <a:endParaRPr lang="it-IT" sz="2100" dirty="0" smtClean="0">
              <a:latin typeface="Calibri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it-IT" sz="2100" dirty="0">
              <a:latin typeface="Calibri" pitchFamily="34" charset="0"/>
            </a:endParaRPr>
          </a:p>
        </p:txBody>
      </p:sp>
      <p:pic>
        <p:nvPicPr>
          <p:cNvPr id="22530" name="Picture 2" descr="http://nuvola.corriere.it/files/2014/05/mobbing036-500x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17032"/>
            <a:ext cx="3970412" cy="2549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555750"/>
            <a:ext cx="8424862" cy="5329238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FF0000"/>
              </a:buClr>
              <a:buFontTx/>
              <a:buNone/>
            </a:pP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ATTACCHI, COMUNICAZIONE</a:t>
            </a:r>
            <a:r>
              <a:rPr lang="it-IT" sz="2000" dirty="0"/>
              <a:t>: urla, rimproveri, critiche (lavoro, vita privata), rifiuto del contatto, ecc.</a:t>
            </a:r>
          </a:p>
          <a:p>
            <a:pPr>
              <a:lnSpc>
                <a:spcPct val="80000"/>
              </a:lnSpc>
              <a:buClr>
                <a:srgbClr val="FF0000"/>
              </a:buClr>
            </a:pPr>
            <a:endParaRPr lang="it-IT" sz="20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Tx/>
              <a:buNone/>
            </a:pP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IMMAGINE SOCIALE</a:t>
            </a:r>
            <a:r>
              <a:rPr lang="it-IT" sz="2000" b="1" dirty="0">
                <a:solidFill>
                  <a:srgbClr val="FF0000"/>
                </a:solidFill>
              </a:rPr>
              <a:t>: </a:t>
            </a:r>
            <a:r>
              <a:rPr lang="it-IT" sz="2000" dirty="0"/>
              <a:t>pettegolezzi, offese, </a:t>
            </a:r>
            <a:r>
              <a:rPr lang="it-IT" sz="2000" dirty="0" err="1"/>
              <a:t>ridicolizzazioni</a:t>
            </a:r>
            <a:r>
              <a:rPr lang="it-IT" sz="2000" dirty="0"/>
              <a:t>, derisioni pubbliche, umiliazioni, attacco alle convinzioni religiose, sessuali e morali, ecc.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Tx/>
              <a:buNone/>
            </a:pPr>
            <a:endParaRPr lang="it-IT" sz="2000" dirty="0"/>
          </a:p>
          <a:p>
            <a:pPr>
              <a:lnSpc>
                <a:spcPct val="90000"/>
              </a:lnSpc>
              <a:buClr>
                <a:srgbClr val="FF0000"/>
              </a:buClr>
              <a:buFontTx/>
              <a:buNone/>
            </a:pP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ISOLAMENTO SISTEMATICO</a:t>
            </a:r>
            <a:r>
              <a:rPr lang="it-IT" sz="2000" b="1" dirty="0">
                <a:solidFill>
                  <a:srgbClr val="FF0000"/>
                </a:solidFill>
              </a:rPr>
              <a:t>: </a:t>
            </a:r>
            <a:r>
              <a:rPr lang="it-IT" sz="2000" dirty="0"/>
              <a:t>non gli viene rivolta la parola, assegnato un luogo di lavoro isolato, ci si comporta come se non ci fosse...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Tx/>
              <a:buNone/>
            </a:pPr>
            <a:endParaRPr lang="it-IT" sz="2000" dirty="0"/>
          </a:p>
          <a:p>
            <a:pPr>
              <a:lnSpc>
                <a:spcPct val="80000"/>
              </a:lnSpc>
              <a:buClr>
                <a:srgbClr val="FF0000"/>
              </a:buClr>
              <a:buFontTx/>
              <a:buNone/>
            </a:pP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ATTACCHI ALLA PROFESSIONALITA</a:t>
            </a:r>
            <a:r>
              <a:rPr lang="it-IT" sz="2000" b="1" dirty="0">
                <a:solidFill>
                  <a:srgbClr val="FF0000"/>
                </a:solidFill>
              </a:rPr>
              <a:t>’: </a:t>
            </a:r>
            <a:r>
              <a:rPr lang="it-IT" sz="2000" dirty="0"/>
              <a:t>sottratto il lavoro,affidati compiti senza senso, o umilianti, o attribuiti carichi di lavoro insostenibili, ecc.</a:t>
            </a:r>
          </a:p>
          <a:p>
            <a:pPr>
              <a:lnSpc>
                <a:spcPct val="80000"/>
              </a:lnSpc>
              <a:buClr>
                <a:srgbClr val="FF0000"/>
              </a:buClr>
            </a:pPr>
            <a:endParaRPr lang="it-IT" sz="2000" dirty="0"/>
          </a:p>
          <a:p>
            <a:pPr>
              <a:lnSpc>
                <a:spcPct val="80000"/>
              </a:lnSpc>
              <a:buClr>
                <a:srgbClr val="FF0000"/>
              </a:buClr>
              <a:buFontTx/>
              <a:buNone/>
            </a:pP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ATTACCHI ALLA SALUTE</a:t>
            </a:r>
            <a:r>
              <a:rPr lang="it-IT" sz="2000" b="1" dirty="0">
                <a:solidFill>
                  <a:srgbClr val="FF0000"/>
                </a:solidFill>
              </a:rPr>
              <a:t>: </a:t>
            </a:r>
            <a:r>
              <a:rPr lang="it-IT" sz="2000" dirty="0"/>
              <a:t>si affidano lavori nocivi, si colloca in condizioni ambientali nocive o sgradevoli, fanno minacce fisiche, talvolta si arriva alla violenza fisica (di solito leggera a volte anche pesante), è oggetto di approcci sessuali pesanti.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Tx/>
              <a:buNone/>
            </a:pPr>
            <a:endParaRPr lang="it-IT" sz="2000" dirty="0"/>
          </a:p>
          <a:p>
            <a:pPr>
              <a:lnSpc>
                <a:spcPct val="80000"/>
              </a:lnSpc>
              <a:buClr>
                <a:srgbClr val="FF0000"/>
              </a:buClr>
              <a:buFont typeface="Arial" charset="0"/>
              <a:buChar char="Ø"/>
            </a:pPr>
            <a:endParaRPr lang="it-IT" sz="2000" dirty="0"/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2627313" y="836613"/>
            <a:ext cx="4108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rgbClr val="0000FF"/>
                </a:solidFill>
              </a:rPr>
              <a:t>ESEMPI DI AZIONI VESSATORIE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1946</Words>
  <Application>Microsoft Office PowerPoint</Application>
  <PresentationFormat>Presentazione su schermo (4:3)</PresentationFormat>
  <Paragraphs>374</Paragraphs>
  <Slides>27</Slides>
  <Notes>20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9" baseType="lpstr">
      <vt:lpstr>Tema di Office</vt:lpstr>
      <vt:lpstr>Clip</vt:lpstr>
      <vt:lpstr>CONSULTA DEI LEGALI DELLA UIL IL CONTENZIOSO NEL SISTEMA  DI SICUREZZA SOCIALE Bologna 4-5 febbraio 2016</vt:lpstr>
      <vt:lpstr>Diapositiva 2</vt:lpstr>
      <vt:lpstr>Diapositiva 3</vt:lpstr>
      <vt:lpstr>Diapositiva 4</vt:lpstr>
      <vt:lpstr>Diapositiva 5</vt:lpstr>
      <vt:lpstr> “Reazione ad aspetti avversi e nocivi del contenuto, dell’ambiente e dell’organizzazione del lavoro. E’ uno stato caratterizzato da elevati livelli di eccitazione ed ansia, spesso accompagnati da senso di inadeguatezza”. 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Differenziazione  tra situazioni di stress da lavoro e situazioni di mobbing  la differenza sta non negli effetti, ma nell’origine: - intenzionale il mobbing - disfunzionale lo stress</vt:lpstr>
      <vt:lpstr>Diapositiva 15</vt:lpstr>
      <vt:lpstr>Diapositiva 16</vt:lpstr>
      <vt:lpstr>Diapositiva 17</vt:lpstr>
      <vt:lpstr> ITER DIAGNOSTICO modello INAIL</vt:lpstr>
      <vt:lpstr>Diapositiva 19</vt:lpstr>
      <vt:lpstr>Diapositiva 20</vt:lpstr>
      <vt:lpstr> Elenco delle malattie per le quali è obbligatoria la denuncia 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CONSULTA DEI LEGALI DELLA UIL IL CONTENZIOSO NEL SISTEMA  DI SICUREZZA SOCIALE Bologna 4-5 febbraio 2016</dc:title>
  <dc:creator>fulvio.dorsi@fastwebnet.it</dc:creator>
  <cp:lastModifiedBy>fulvio.dorsi@fastwebnet.it</cp:lastModifiedBy>
  <cp:revision>38</cp:revision>
  <dcterms:created xsi:type="dcterms:W3CDTF">2016-02-01T17:36:06Z</dcterms:created>
  <dcterms:modified xsi:type="dcterms:W3CDTF">2016-02-02T14:08:03Z</dcterms:modified>
</cp:coreProperties>
</file>